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69" r:id="rId3"/>
    <p:sldId id="257" r:id="rId4"/>
    <p:sldId id="258" r:id="rId5"/>
    <p:sldId id="286" r:id="rId6"/>
    <p:sldId id="284" r:id="rId7"/>
    <p:sldId id="285" r:id="rId8"/>
    <p:sldId id="271" r:id="rId9"/>
    <p:sldId id="270" r:id="rId10"/>
    <p:sldId id="268" r:id="rId11"/>
    <p:sldId id="272" r:id="rId12"/>
    <p:sldId id="273" r:id="rId13"/>
    <p:sldId id="274" r:id="rId14"/>
    <p:sldId id="275" r:id="rId15"/>
    <p:sldId id="287" r:id="rId16"/>
    <p:sldId id="288" r:id="rId17"/>
    <p:sldId id="289" r:id="rId18"/>
    <p:sldId id="291" r:id="rId19"/>
    <p:sldId id="260" r:id="rId20"/>
    <p:sldId id="290" r:id="rId21"/>
    <p:sldId id="261" r:id="rId22"/>
    <p:sldId id="283" r:id="rId23"/>
    <p:sldId id="277" r:id="rId24"/>
    <p:sldId id="278" r:id="rId25"/>
    <p:sldId id="279" r:id="rId26"/>
    <p:sldId id="280" r:id="rId27"/>
    <p:sldId id="282" r:id="rId28"/>
    <p:sldId id="27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766D"/>
    <a:srgbClr val="06BFC4"/>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375"/>
    <p:restoredTop sz="75869" autoAdjust="0"/>
  </p:normalViewPr>
  <p:slideViewPr>
    <p:cSldViewPr snapToGrid="0" showGuides="1">
      <p:cViewPr varScale="1">
        <p:scale>
          <a:sx n="125" d="100"/>
          <a:sy n="125" d="100"/>
        </p:scale>
        <p:origin x="1960" y="1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png>
</file>

<file path=ppt/media/image25.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Lower error between </a:t>
            </a:r>
            <a:r>
              <a:rPr lang="en-US" dirty="0" err="1"/>
              <a:t>RNAseq</a:t>
            </a:r>
            <a:r>
              <a:rPr lang="en-US" dirty="0"/>
              <a:t> and </a:t>
            </a:r>
            <a:r>
              <a:rPr lang="en-US" dirty="0" err="1"/>
              <a:t>TCRseq</a:t>
            </a:r>
            <a:r>
              <a:rPr lang="en-US" dirty="0"/>
              <a:t> based diversity estimates in SDI low tissue</a:t>
            </a:r>
          </a:p>
          <a:p>
            <a:endParaRPr lang="en-US" dirty="0"/>
          </a:p>
          <a:p>
            <a:r>
              <a:rPr lang="en-US" dirty="0"/>
              <a:t>Also looked at clonality to take number of clonotypes into account (SDI doesn’t take this into account)</a:t>
            </a:r>
          </a:p>
          <a:p>
            <a:endParaRPr lang="en-US" dirty="0"/>
          </a:p>
          <a:p>
            <a:r>
              <a:rPr lang="en-US" b="0" i="0" u="none" strike="noStrike" dirty="0">
                <a:solidFill>
                  <a:srgbClr val="2A2A2A"/>
                </a:solidFill>
                <a:effectLst/>
                <a:latin typeface="Merriweather" pitchFamily="2" charset="77"/>
              </a:rPr>
              <a:t>In addition, we investigated the ability of RNA-Seq-based methods to accurately estimate the diversity and clonality when singleton (clonotypes supported by a single read) TCRs were included. The presence of singletons in the sample decreases the accuracy of estimation for all methods. The average absolute error of SDI in T-cell-rich tissues across all methods was slightly higher than the samples excluding singleton TCRs, with values of 2.67 and 2.48, respectively. Similar to the samples excluding singleton TCRs, the surveyed methods provided reliable estimates of diversity in T-cell-rich low SDI samples</a:t>
            </a:r>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273922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1442024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4103864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13</a:t>
            </a:fld>
            <a:endParaRPr lang="en-US"/>
          </a:p>
        </p:txBody>
      </p:sp>
    </p:spTree>
    <p:extLst>
      <p:ext uri="{BB962C8B-B14F-4D97-AF65-F5344CB8AC3E}">
        <p14:creationId xmlns:p14="http://schemas.microsoft.com/office/powerpoint/2010/main" val="26675926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14</a:t>
            </a:fld>
            <a:endParaRPr lang="en-US"/>
          </a:p>
        </p:txBody>
      </p:sp>
    </p:spTree>
    <p:extLst>
      <p:ext uri="{BB962C8B-B14F-4D97-AF65-F5344CB8AC3E}">
        <p14:creationId xmlns:p14="http://schemas.microsoft.com/office/powerpoint/2010/main" val="22552476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err="1">
                <a:solidFill>
                  <a:srgbClr val="2A2A2A"/>
                </a:solidFill>
                <a:effectLst/>
                <a:latin typeface="Merriweather" pitchFamily="2" charset="77"/>
              </a:rPr>
              <a:t>ImRep</a:t>
            </a:r>
            <a:r>
              <a:rPr lang="en-US" b="0" i="0" u="none" strike="noStrike" dirty="0">
                <a:solidFill>
                  <a:srgbClr val="2A2A2A"/>
                </a:solidFill>
                <a:effectLst/>
                <a:latin typeface="Merriweather" pitchFamily="2" charset="77"/>
              </a:rPr>
              <a:t>, TRUST4 and CATT were able to detect more clonotypes and TCR-Seq confirmed clonotypes than </a:t>
            </a:r>
            <a:r>
              <a:rPr lang="en-US" b="0" i="0" u="none" strike="noStrike" dirty="0" err="1">
                <a:solidFill>
                  <a:srgbClr val="2A2A2A"/>
                </a:solidFill>
                <a:effectLst/>
                <a:latin typeface="Merriweather" pitchFamily="2" charset="77"/>
              </a:rPr>
              <a:t>MiXCR</a:t>
            </a:r>
            <a:r>
              <a:rPr lang="en-US" b="0" i="0" u="none" strike="noStrike" dirty="0">
                <a:solidFill>
                  <a:srgbClr val="2A2A2A"/>
                </a:solidFill>
                <a:effectLst/>
                <a:latin typeface="Merriweather" pitchFamily="2" charset="77"/>
              </a:rPr>
              <a:t> in T-cell-rich tissues. However, CATT had higher portions of the detected hyperexpanded and large clonotypes that were not confirmed by TCR-Seq than all other surveyed methods in T-cell-rich tissues and T-cell-poor high SDI samples.</a:t>
            </a:r>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15</a:t>
            </a:fld>
            <a:endParaRPr lang="en-US"/>
          </a:p>
        </p:txBody>
      </p:sp>
    </p:spTree>
    <p:extLst>
      <p:ext uri="{BB962C8B-B14F-4D97-AF65-F5344CB8AC3E}">
        <p14:creationId xmlns:p14="http://schemas.microsoft.com/office/powerpoint/2010/main" val="37900447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Other method plots looked similar to </a:t>
            </a:r>
            <a:r>
              <a:rPr lang="en-US" dirty="0" err="1"/>
              <a:t>MiXCR</a:t>
            </a:r>
            <a:r>
              <a:rPr lang="en-US" dirty="0"/>
              <a:t> one here (b)</a:t>
            </a:r>
          </a:p>
        </p:txBody>
      </p:sp>
      <p:sp>
        <p:nvSpPr>
          <p:cNvPr id="4" name="Slide Number Placeholder 3"/>
          <p:cNvSpPr>
            <a:spLocks noGrp="1"/>
          </p:cNvSpPr>
          <p:nvPr>
            <p:ph type="sldNum" sz="quarter" idx="5"/>
          </p:nvPr>
        </p:nvSpPr>
        <p:spPr/>
        <p:txBody>
          <a:bodyPr/>
          <a:lstStyle/>
          <a:p>
            <a:fld id="{061BAA8C-FDC6-D345-B4E0-3B02449209FB}" type="slidenum">
              <a:rPr lang="en-US" smtClean="0"/>
              <a:t>16</a:t>
            </a:fld>
            <a:endParaRPr lang="en-US"/>
          </a:p>
        </p:txBody>
      </p:sp>
    </p:spTree>
    <p:extLst>
      <p:ext uri="{BB962C8B-B14F-4D97-AF65-F5344CB8AC3E}">
        <p14:creationId xmlns:p14="http://schemas.microsoft.com/office/powerpoint/2010/main" val="11443888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A2A2A"/>
                </a:solidFill>
                <a:effectLst/>
                <a:latin typeface="Merriweather" pitchFamily="2" charset="77"/>
              </a:rPr>
              <a:t>The length of RNA-Seq read was computationally reduced to 50 and 75 bp for PBMC samples</a:t>
            </a:r>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17</a:t>
            </a:fld>
            <a:endParaRPr lang="en-US"/>
          </a:p>
        </p:txBody>
      </p:sp>
    </p:spTree>
    <p:extLst>
      <p:ext uri="{BB962C8B-B14F-4D97-AF65-F5344CB8AC3E}">
        <p14:creationId xmlns:p14="http://schemas.microsoft.com/office/powerpoint/2010/main" val="29737365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18</a:t>
            </a:fld>
            <a:endParaRPr lang="en-US"/>
          </a:p>
        </p:txBody>
      </p:sp>
    </p:spTree>
    <p:extLst>
      <p:ext uri="{BB962C8B-B14F-4D97-AF65-F5344CB8AC3E}">
        <p14:creationId xmlns:p14="http://schemas.microsoft.com/office/powerpoint/2010/main" val="7676527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19</a:t>
            </a:fld>
            <a:endParaRPr lang="en-US"/>
          </a:p>
        </p:txBody>
      </p:sp>
    </p:spTree>
    <p:extLst>
      <p:ext uri="{BB962C8B-B14F-4D97-AF65-F5344CB8AC3E}">
        <p14:creationId xmlns:p14="http://schemas.microsoft.com/office/powerpoint/2010/main" val="37772646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41914877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20</a:t>
            </a:fld>
            <a:endParaRPr lang="en-US"/>
          </a:p>
        </p:txBody>
      </p:sp>
    </p:spTree>
    <p:extLst>
      <p:ext uri="{BB962C8B-B14F-4D97-AF65-F5344CB8AC3E}">
        <p14:creationId xmlns:p14="http://schemas.microsoft.com/office/powerpoint/2010/main" val="36776726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569CD6"/>
                </a:solidFill>
                <a:effectLst/>
                <a:latin typeface="Menlo" panose="020B0609030804020204" pitchFamily="49" charset="0"/>
              </a:rPr>
              <a:t>BRI has used </a:t>
            </a:r>
            <a:r>
              <a:rPr lang="en-US" b="0" dirty="0" err="1">
                <a:solidFill>
                  <a:srgbClr val="569CD6"/>
                </a:solidFill>
                <a:effectLst/>
                <a:latin typeface="Menlo" panose="020B0609030804020204" pitchFamily="49" charset="0"/>
              </a:rPr>
              <a:t>RNAseq</a:t>
            </a:r>
            <a:r>
              <a:rPr lang="en-US" b="0" dirty="0">
                <a:solidFill>
                  <a:srgbClr val="569CD6"/>
                </a:solidFill>
                <a:effectLst/>
                <a:latin typeface="Menlo" panose="020B0609030804020204" pitchFamily="49" charset="0"/>
              </a:rPr>
              <a:t> methods for TCR at </a:t>
            </a:r>
            <a:r>
              <a:rPr lang="en-US" b="0" dirty="0" err="1">
                <a:solidFill>
                  <a:srgbClr val="569CD6"/>
                </a:solidFill>
                <a:effectLst/>
                <a:latin typeface="Menlo" panose="020B0609030804020204" pitchFamily="49" charset="0"/>
              </a:rPr>
              <a:t>sc</a:t>
            </a:r>
            <a:r>
              <a:rPr lang="en-US" b="0" dirty="0">
                <a:solidFill>
                  <a:srgbClr val="569CD6"/>
                </a:solidFill>
                <a:effectLst/>
                <a:latin typeface="Menlo" panose="020B0609030804020204" pitchFamily="49" charset="0"/>
              </a:rPr>
              <a:t> not bulk level</a:t>
            </a:r>
          </a:p>
          <a:p>
            <a:endParaRPr lang="en-US" b="0" dirty="0">
              <a:solidFill>
                <a:srgbClr val="569CD6"/>
              </a:solidFill>
              <a:effectLst/>
              <a:latin typeface="Menlo" panose="020B0609030804020204" pitchFamily="49" charset="0"/>
            </a:endParaRPr>
          </a:p>
          <a:p>
            <a:r>
              <a:rPr lang="en-US" b="0" i="0" u="none" strike="noStrike" dirty="0">
                <a:solidFill>
                  <a:srgbClr val="2A2A2A"/>
                </a:solidFill>
                <a:effectLst/>
                <a:latin typeface="Merriweather" pitchFamily="2" charset="77"/>
              </a:rPr>
              <a:t>TCR-Seq requires separate library preparation and sequencing for </a:t>
            </a:r>
            <a:r>
              <a:rPr lang="el-GR" b="0" i="0" u="none" strike="noStrike" dirty="0">
                <a:solidFill>
                  <a:srgbClr val="2A2A2A"/>
                </a:solidFill>
                <a:effectLst/>
                <a:latin typeface="Merriweather" pitchFamily="2" charset="77"/>
              </a:rPr>
              <a:t>α </a:t>
            </a:r>
            <a:r>
              <a:rPr lang="en-US" b="0" i="0" u="none" strike="noStrike" dirty="0">
                <a:solidFill>
                  <a:srgbClr val="2A2A2A"/>
                </a:solidFill>
                <a:effectLst/>
                <a:latin typeface="Merriweather" pitchFamily="2" charset="77"/>
              </a:rPr>
              <a:t>and </a:t>
            </a:r>
            <a:r>
              <a:rPr lang="el-GR" b="0" i="0" u="none" strike="noStrike" dirty="0">
                <a:solidFill>
                  <a:srgbClr val="2A2A2A"/>
                </a:solidFill>
                <a:effectLst/>
                <a:latin typeface="Merriweather" pitchFamily="2" charset="77"/>
              </a:rPr>
              <a:t>β </a:t>
            </a:r>
            <a:r>
              <a:rPr lang="en-US" b="0" i="0" u="none" strike="noStrike" dirty="0">
                <a:solidFill>
                  <a:srgbClr val="2A2A2A"/>
                </a:solidFill>
                <a:effectLst/>
                <a:latin typeface="Merriweather" pitchFamily="2" charset="77"/>
              </a:rPr>
              <a:t>chains, while RNA-Seq can capture all four TCR chains (</a:t>
            </a:r>
            <a:r>
              <a:rPr lang="el-GR" b="0" i="0" u="none" strike="noStrike" dirty="0">
                <a:solidFill>
                  <a:srgbClr val="2A2A2A"/>
                </a:solidFill>
                <a:effectLst/>
                <a:latin typeface="Merriweather" pitchFamily="2" charset="77"/>
              </a:rPr>
              <a:t>α, β, γ </a:t>
            </a:r>
            <a:r>
              <a:rPr lang="en-US" b="0" i="0" u="none" strike="noStrike" dirty="0">
                <a:solidFill>
                  <a:srgbClr val="2A2A2A"/>
                </a:solidFill>
                <a:effectLst/>
                <a:latin typeface="Merriweather" pitchFamily="2" charset="77"/>
              </a:rPr>
              <a:t>and </a:t>
            </a:r>
            <a:r>
              <a:rPr lang="el-GR" b="0" i="0" u="none" strike="noStrike" dirty="0">
                <a:solidFill>
                  <a:srgbClr val="2A2A2A"/>
                </a:solidFill>
                <a:effectLst/>
                <a:latin typeface="Merriweather" pitchFamily="2" charset="77"/>
              </a:rPr>
              <a:t>δ </a:t>
            </a:r>
            <a:r>
              <a:rPr lang="en-US" b="0" i="0" u="none" strike="noStrike" dirty="0">
                <a:solidFill>
                  <a:srgbClr val="2A2A2A"/>
                </a:solidFill>
                <a:effectLst/>
                <a:latin typeface="Merriweather" pitchFamily="2" charset="77"/>
              </a:rPr>
              <a:t>chains) at the same time with single library preparation and sequencing</a:t>
            </a:r>
            <a:endParaRPr lang="en-US" b="0" dirty="0">
              <a:solidFill>
                <a:srgbClr val="569CD6"/>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21</a:t>
            </a:fld>
            <a:endParaRPr lang="en-US"/>
          </a:p>
        </p:txBody>
      </p:sp>
    </p:spTree>
    <p:extLst>
      <p:ext uri="{BB962C8B-B14F-4D97-AF65-F5344CB8AC3E}">
        <p14:creationId xmlns:p14="http://schemas.microsoft.com/office/powerpoint/2010/main" val="23807537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22</a:t>
            </a:fld>
            <a:endParaRPr lang="en-US"/>
          </a:p>
        </p:txBody>
      </p:sp>
    </p:spTree>
    <p:extLst>
      <p:ext uri="{BB962C8B-B14F-4D97-AF65-F5344CB8AC3E}">
        <p14:creationId xmlns:p14="http://schemas.microsoft.com/office/powerpoint/2010/main" val="4065984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23</a:t>
            </a:fld>
            <a:endParaRPr lang="en-US"/>
          </a:p>
        </p:txBody>
      </p:sp>
    </p:spTree>
    <p:extLst>
      <p:ext uri="{BB962C8B-B14F-4D97-AF65-F5344CB8AC3E}">
        <p14:creationId xmlns:p14="http://schemas.microsoft.com/office/powerpoint/2010/main" val="22402164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24</a:t>
            </a:fld>
            <a:endParaRPr lang="en-US"/>
          </a:p>
        </p:txBody>
      </p:sp>
    </p:spTree>
    <p:extLst>
      <p:ext uri="{BB962C8B-B14F-4D97-AF65-F5344CB8AC3E}">
        <p14:creationId xmlns:p14="http://schemas.microsoft.com/office/powerpoint/2010/main" val="23931745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25</a:t>
            </a:fld>
            <a:endParaRPr lang="en-US"/>
          </a:p>
        </p:txBody>
      </p:sp>
    </p:spTree>
    <p:extLst>
      <p:ext uri="{BB962C8B-B14F-4D97-AF65-F5344CB8AC3E}">
        <p14:creationId xmlns:p14="http://schemas.microsoft.com/office/powerpoint/2010/main" val="2887533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26</a:t>
            </a:fld>
            <a:endParaRPr lang="en-US"/>
          </a:p>
        </p:txBody>
      </p:sp>
    </p:spTree>
    <p:extLst>
      <p:ext uri="{BB962C8B-B14F-4D97-AF65-F5344CB8AC3E}">
        <p14:creationId xmlns:p14="http://schemas.microsoft.com/office/powerpoint/2010/main" val="36659539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27</a:t>
            </a:fld>
            <a:endParaRPr lang="en-US"/>
          </a:p>
        </p:txBody>
      </p:sp>
    </p:spTree>
    <p:extLst>
      <p:ext uri="{BB962C8B-B14F-4D97-AF65-F5344CB8AC3E}">
        <p14:creationId xmlns:p14="http://schemas.microsoft.com/office/powerpoint/2010/main" val="11608166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28</a:t>
            </a:fld>
            <a:endParaRPr lang="en-US"/>
          </a:p>
        </p:txBody>
      </p:sp>
    </p:spTree>
    <p:extLst>
      <p:ext uri="{BB962C8B-B14F-4D97-AF65-F5344CB8AC3E}">
        <p14:creationId xmlns:p14="http://schemas.microsoft.com/office/powerpoint/2010/main" val="6017952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10138393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2D3"/>
                </a:solidFill>
                <a:effectLst/>
                <a:latin typeface="Slack-Lato"/>
              </a:rPr>
              <a:t>at bulk level, assembly may get confused with very similar TCRs from different cells, wouldn't have issue at single cell level. but I think JC paper is bulk, perhaps this is related to why they cant detect rare ones (assembly fails)</a:t>
            </a:r>
          </a:p>
          <a:p>
            <a:endParaRPr lang="en-US" b="0" i="0" dirty="0">
              <a:solidFill>
                <a:srgbClr val="D1D2D3"/>
              </a:solidFill>
              <a:effectLst/>
              <a:latin typeface="Slack-Lato"/>
            </a:endParaRPr>
          </a:p>
          <a:p>
            <a:r>
              <a:rPr lang="en-US" b="0" i="0" u="none" strike="noStrike" dirty="0">
                <a:solidFill>
                  <a:srgbClr val="2A2A2A"/>
                </a:solidFill>
                <a:effectLst/>
                <a:latin typeface="Merriweather" pitchFamily="2" charset="77"/>
              </a:rPr>
              <a:t>We excluded IMSEQ [</a:t>
            </a:r>
            <a:r>
              <a:rPr lang="en-US" b="0" i="0" u="none" strike="noStrike" dirty="0">
                <a:solidFill>
                  <a:srgbClr val="006FB7"/>
                </a:solidFill>
                <a:effectLst/>
                <a:latin typeface="Merriweather" pitchFamily="2" charset="77"/>
              </a:rPr>
              <a:t>21</a:t>
            </a:r>
            <a:r>
              <a:rPr lang="en-US" b="0" i="0" u="none" strike="noStrike" dirty="0">
                <a:solidFill>
                  <a:srgbClr val="2A2A2A"/>
                </a:solidFill>
                <a:effectLst/>
                <a:latin typeface="Merriweather" pitchFamily="2" charset="77"/>
              </a:rPr>
              <a:t>] because it was originally designed for TCR or immunoglobulin (Ig) sequencing, but not for RNA-Seq</a:t>
            </a:r>
            <a:endParaRPr lang="en-US" b="0" i="0" dirty="0">
              <a:solidFill>
                <a:srgbClr val="D1D2D3"/>
              </a:solidFill>
              <a:effectLst/>
              <a:latin typeface="Slack-Lato"/>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28984205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2A2A2A"/>
                </a:solidFill>
                <a:effectLst/>
                <a:latin typeface="Merriweather" pitchFamily="2" charset="77"/>
              </a:rPr>
              <a:t>melanoma specimens from the ileocecal lymph node</a:t>
            </a:r>
            <a:endParaRPr lang="en-US" b="0" i="0" dirty="0">
              <a:solidFill>
                <a:srgbClr val="D1D2D3"/>
              </a:solidFill>
              <a:effectLst/>
              <a:latin typeface="Slack-Lato"/>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36911023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Define samples with Shannon diversity index (SDI, E</a:t>
            </a:r>
            <a:r>
              <a:rPr lang="en-US" baseline="-25000" dirty="0"/>
              <a:t>H</a:t>
            </a:r>
            <a:r>
              <a:rPr lang="en-US" dirty="0"/>
              <a:t>) &lt; 2 as low SDI, SDI =&gt; 2 as high SDI</a:t>
            </a:r>
          </a:p>
        </p:txBody>
      </p:sp>
      <p:sp>
        <p:nvSpPr>
          <p:cNvPr id="4" name="Slide Number Placeholder 3"/>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20917411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2701241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CATT and TRUST4 perform better than </a:t>
            </a:r>
            <a:r>
              <a:rPr lang="en-US" dirty="0" err="1"/>
              <a:t>MiXCR</a:t>
            </a:r>
            <a:r>
              <a:rPr lang="en-US" dirty="0"/>
              <a:t> in T cell poor high SDI samples</a:t>
            </a:r>
          </a:p>
        </p:txBody>
      </p:sp>
      <p:sp>
        <p:nvSpPr>
          <p:cNvPr id="4" name="Slide Number Placeholder 3"/>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40653428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Area plots show proportion of TCR clonotypes captured by method based on clonotype frequencies</a:t>
            </a:r>
          </a:p>
          <a:p>
            <a:endParaRPr lang="en-US" dirty="0"/>
          </a:p>
          <a:p>
            <a:r>
              <a:rPr lang="en-US" dirty="0"/>
              <a:t>i.e. better </a:t>
            </a:r>
            <a:r>
              <a:rPr lang="en-US" dirty="0" err="1"/>
              <a:t>RNAseq</a:t>
            </a:r>
            <a:r>
              <a:rPr lang="en-US" dirty="0"/>
              <a:t> method for non-poor/high SDI due to ability to capture all clonotypes with rarer frequencies</a:t>
            </a:r>
          </a:p>
          <a:p>
            <a:endParaRPr lang="en-US" dirty="0"/>
          </a:p>
          <a:p>
            <a:r>
              <a:rPr lang="en-US" dirty="0"/>
              <a:t>Capturing ability based on sum of </a:t>
            </a:r>
            <a:r>
              <a:rPr lang="en-US" dirty="0" err="1"/>
              <a:t>TCRseq</a:t>
            </a:r>
            <a:r>
              <a:rPr lang="en-US" dirty="0"/>
              <a:t> confirmed TCR beta clonotypes captured in </a:t>
            </a:r>
            <a:r>
              <a:rPr lang="en-US" dirty="0" err="1"/>
              <a:t>RNAseq</a:t>
            </a:r>
            <a:r>
              <a:rPr lang="en-US" dirty="0"/>
              <a:t> methods</a:t>
            </a:r>
          </a:p>
          <a:p>
            <a:endParaRPr lang="en-US" dirty="0"/>
          </a:p>
          <a:p>
            <a:r>
              <a:rPr lang="en-US" b="0" dirty="0">
                <a:solidFill>
                  <a:srgbClr val="CCCCCC"/>
                </a:solidFill>
                <a:effectLst/>
                <a:latin typeface="Menlo" panose="020B0609030804020204" pitchFamily="49" charset="0"/>
              </a:rPr>
              <a:t>Samples with no clonotype at given </a:t>
            </a:r>
            <a:r>
              <a:rPr lang="en-US" b="0" dirty="0" err="1">
                <a:solidFill>
                  <a:srgbClr val="CCCCCC"/>
                </a:solidFill>
                <a:effectLst/>
                <a:latin typeface="Menlo" panose="020B0609030804020204" pitchFamily="49" charset="0"/>
              </a:rPr>
              <a:t>freq</a:t>
            </a:r>
            <a:r>
              <a:rPr lang="en-US" b="0" dirty="0">
                <a:solidFill>
                  <a:srgbClr val="CCCCCC"/>
                </a:solidFill>
                <a:effectLst/>
                <a:latin typeface="Menlo" panose="020B0609030804020204" pitchFamily="49" charset="0"/>
              </a:rPr>
              <a:t> are excluded</a:t>
            </a:r>
          </a:p>
          <a:p>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RNAseq</a:t>
            </a:r>
            <a:r>
              <a:rPr lang="en-US" dirty="0"/>
              <a:t> methods capture ~93% of clonotypes in T cell rich low SDI samples, ~76% in T cell poor low SDI samples (average capture %s)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A2A2A"/>
                </a:solidFill>
                <a:effectLst/>
                <a:latin typeface="Merriweather" pitchFamily="2" charset="77"/>
              </a:rPr>
              <a:t>on average TCR</a:t>
            </a:r>
            <a:r>
              <a:rPr lang="el-GR" b="0" i="0" u="none" strike="noStrike" dirty="0">
                <a:solidFill>
                  <a:srgbClr val="2A2A2A"/>
                </a:solidFill>
                <a:effectLst/>
                <a:latin typeface="Merriweather" pitchFamily="2" charset="77"/>
              </a:rPr>
              <a:t>β-</a:t>
            </a:r>
            <a:r>
              <a:rPr lang="en-US" b="0" i="0" u="none" strike="noStrike" dirty="0">
                <a:solidFill>
                  <a:srgbClr val="2A2A2A"/>
                </a:solidFill>
                <a:effectLst/>
                <a:latin typeface="Merriweather" pitchFamily="2" charset="77"/>
              </a:rPr>
              <a:t>derived reads from RNA-Seq reads in T-cell-poor tissues were much smaller than those in T-cell-rich tissues</a:t>
            </a:r>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895505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1/5/24</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1/5/24</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1/5/24</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1/5/24</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1/5/24</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1/5/24</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1/5/24</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1/5/24</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1/5/24</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1/5/24</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1/5/24</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1/5/24</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a:xfrm>
            <a:off x="228595" y="1546908"/>
            <a:ext cx="4120239" cy="2387600"/>
          </a:xfrm>
        </p:spPr>
        <p:txBody>
          <a:bodyPr>
            <a:normAutofit/>
          </a:bodyPr>
          <a:lstStyle/>
          <a:p>
            <a:r>
              <a:rPr lang="en-US" sz="4400" dirty="0"/>
              <a:t>Journal club</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a:xfrm>
            <a:off x="228595" y="4026583"/>
            <a:ext cx="4120239" cy="1655762"/>
          </a:xfrm>
        </p:spPr>
        <p:txBody>
          <a:bodyPr/>
          <a:lstStyle/>
          <a:p>
            <a:r>
              <a:rPr lang="en-US" dirty="0"/>
              <a:t>1-9-2024</a:t>
            </a:r>
          </a:p>
          <a:p>
            <a:r>
              <a:rPr lang="en-US" dirty="0"/>
              <a:t>Ty Bottorff</a:t>
            </a:r>
          </a:p>
        </p:txBody>
      </p:sp>
      <p:pic>
        <p:nvPicPr>
          <p:cNvPr id="5" name="Picture 4">
            <a:extLst>
              <a:ext uri="{FF2B5EF4-FFF2-40B4-BE49-F238E27FC236}">
                <a16:creationId xmlns:a16="http://schemas.microsoft.com/office/drawing/2014/main" id="{6F58F254-8DB8-F5EC-90C3-425E91DC2AF7}"/>
              </a:ext>
            </a:extLst>
          </p:cNvPr>
          <p:cNvPicPr>
            <a:picLocks noChangeAspect="1"/>
          </p:cNvPicPr>
          <p:nvPr/>
        </p:nvPicPr>
        <p:blipFill>
          <a:blip r:embed="rId3"/>
          <a:stretch>
            <a:fillRect/>
          </a:stretch>
        </p:blipFill>
        <p:spPr>
          <a:xfrm>
            <a:off x="4419600" y="513053"/>
            <a:ext cx="7772400" cy="5831894"/>
          </a:xfrm>
          <a:prstGeom prst="rect">
            <a:avLst/>
          </a:prstGeom>
        </p:spPr>
      </p:pic>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4B95EC3-6FEB-21A9-93AE-550BFF576659}"/>
              </a:ext>
            </a:extLst>
          </p:cNvPr>
          <p:cNvPicPr>
            <a:picLocks noChangeAspect="1"/>
          </p:cNvPicPr>
          <p:nvPr/>
        </p:nvPicPr>
        <p:blipFill>
          <a:blip r:embed="rId3"/>
          <a:stretch>
            <a:fillRect/>
          </a:stretch>
        </p:blipFill>
        <p:spPr>
          <a:xfrm>
            <a:off x="4419600" y="1953033"/>
            <a:ext cx="7772400" cy="3868647"/>
          </a:xfrm>
          <a:prstGeom prst="rect">
            <a:avLst/>
          </a:prstGeom>
        </p:spPr>
      </p:pic>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methods able to estimate clonality in T cell rich tissues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3835400" cy="4351338"/>
          </a:xfrm>
        </p:spPr>
        <p:txBody>
          <a:bodyPr/>
          <a:lstStyle/>
          <a:p>
            <a:r>
              <a:rPr lang="en-US" dirty="0"/>
              <a:t>Y-axis: error between </a:t>
            </a:r>
            <a:r>
              <a:rPr lang="en-US" dirty="0" err="1"/>
              <a:t>RNAseq</a:t>
            </a:r>
            <a:r>
              <a:rPr lang="en-US" dirty="0"/>
              <a:t> &amp; </a:t>
            </a:r>
            <a:r>
              <a:rPr lang="en-US" dirty="0" err="1"/>
              <a:t>TCRseq</a:t>
            </a:r>
            <a:r>
              <a:rPr lang="en-US" dirty="0"/>
              <a:t> based SDI or clonality scores</a:t>
            </a:r>
          </a:p>
        </p:txBody>
      </p:sp>
    </p:spTree>
    <p:extLst>
      <p:ext uri="{BB962C8B-B14F-4D97-AF65-F5344CB8AC3E}">
        <p14:creationId xmlns:p14="http://schemas.microsoft.com/office/powerpoint/2010/main" val="654339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estimates clonotype frequencies very well in T cell rich low SDI samples</a:t>
            </a:r>
          </a:p>
        </p:txBody>
      </p:sp>
      <p:pic>
        <p:nvPicPr>
          <p:cNvPr id="5" name="Picture 4">
            <a:extLst>
              <a:ext uri="{FF2B5EF4-FFF2-40B4-BE49-F238E27FC236}">
                <a16:creationId xmlns:a16="http://schemas.microsoft.com/office/drawing/2014/main" id="{2D0C3439-2F50-1C95-B99E-3BB940F2C1C9}"/>
              </a:ext>
            </a:extLst>
          </p:cNvPr>
          <p:cNvPicPr>
            <a:picLocks noChangeAspect="1"/>
          </p:cNvPicPr>
          <p:nvPr/>
        </p:nvPicPr>
        <p:blipFill>
          <a:blip r:embed="rId3"/>
          <a:stretch>
            <a:fillRect/>
          </a:stretch>
        </p:blipFill>
        <p:spPr>
          <a:xfrm>
            <a:off x="2367280" y="1552026"/>
            <a:ext cx="7772400" cy="4940849"/>
          </a:xfrm>
          <a:prstGeom prst="rect">
            <a:avLst/>
          </a:prstGeom>
        </p:spPr>
      </p:pic>
      <p:sp>
        <p:nvSpPr>
          <p:cNvPr id="6" name="Rectangle 5">
            <a:extLst>
              <a:ext uri="{FF2B5EF4-FFF2-40B4-BE49-F238E27FC236}">
                <a16:creationId xmlns:a16="http://schemas.microsoft.com/office/drawing/2014/main" id="{2A281299-3532-C6BB-D262-042DEFAC6F25}"/>
              </a:ext>
            </a:extLst>
          </p:cNvPr>
          <p:cNvSpPr/>
          <p:nvPr/>
        </p:nvSpPr>
        <p:spPr>
          <a:xfrm>
            <a:off x="4927600" y="4022450"/>
            <a:ext cx="4998720" cy="263318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641458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8EB2ED-629E-A4F8-354B-48E91754D79E}"/>
              </a:ext>
            </a:extLst>
          </p:cNvPr>
          <p:cNvPicPr>
            <a:picLocks noChangeAspect="1"/>
          </p:cNvPicPr>
          <p:nvPr/>
        </p:nvPicPr>
        <p:blipFill>
          <a:blip r:embed="rId3"/>
          <a:stretch>
            <a:fillRect/>
          </a:stretch>
        </p:blipFill>
        <p:spPr>
          <a:xfrm>
            <a:off x="2082800" y="1690688"/>
            <a:ext cx="7772400" cy="4959690"/>
          </a:xfrm>
          <a:prstGeom prst="rect">
            <a:avLst/>
          </a:prstGeom>
        </p:spPr>
      </p:pic>
      <p:sp>
        <p:nvSpPr>
          <p:cNvPr id="6" name="Rectangle 5">
            <a:extLst>
              <a:ext uri="{FF2B5EF4-FFF2-40B4-BE49-F238E27FC236}">
                <a16:creationId xmlns:a16="http://schemas.microsoft.com/office/drawing/2014/main" id="{2A281299-3532-C6BB-D262-042DEFAC6F25}"/>
              </a:ext>
            </a:extLst>
          </p:cNvPr>
          <p:cNvSpPr/>
          <p:nvPr/>
        </p:nvSpPr>
        <p:spPr>
          <a:xfrm>
            <a:off x="7101840" y="4236574"/>
            <a:ext cx="2540000" cy="270256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9AC140FB-F96B-62E3-5601-C8A411FA0677}"/>
              </a:ext>
            </a:extLst>
          </p:cNvPr>
          <p:cNvSpPr/>
          <p:nvPr/>
        </p:nvSpPr>
        <p:spPr>
          <a:xfrm>
            <a:off x="2082800" y="1417977"/>
            <a:ext cx="2540000" cy="270256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estimates clonotype frequencies rather well in T cell poor low SDI samples</a:t>
            </a:r>
          </a:p>
        </p:txBody>
      </p:sp>
    </p:spTree>
    <p:extLst>
      <p:ext uri="{BB962C8B-B14F-4D97-AF65-F5344CB8AC3E}">
        <p14:creationId xmlns:p14="http://schemas.microsoft.com/office/powerpoint/2010/main" val="2090714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272700F-1855-D056-7CA9-2B01D9AD6E4C}"/>
              </a:ext>
            </a:extLst>
          </p:cNvPr>
          <p:cNvPicPr>
            <a:picLocks noChangeAspect="1"/>
          </p:cNvPicPr>
          <p:nvPr/>
        </p:nvPicPr>
        <p:blipFill>
          <a:blip r:embed="rId3"/>
          <a:stretch>
            <a:fillRect/>
          </a:stretch>
        </p:blipFill>
        <p:spPr>
          <a:xfrm>
            <a:off x="2209800" y="1690688"/>
            <a:ext cx="7772400" cy="5116333"/>
          </a:xfrm>
          <a:prstGeom prst="rect">
            <a:avLst/>
          </a:prstGeom>
        </p:spPr>
      </p:pic>
      <p:sp>
        <p:nvSpPr>
          <p:cNvPr id="6" name="Rectangle 5">
            <a:extLst>
              <a:ext uri="{FF2B5EF4-FFF2-40B4-BE49-F238E27FC236}">
                <a16:creationId xmlns:a16="http://schemas.microsoft.com/office/drawing/2014/main" id="{2A281299-3532-C6BB-D262-042DEFAC6F25}"/>
              </a:ext>
            </a:extLst>
          </p:cNvPr>
          <p:cNvSpPr/>
          <p:nvPr/>
        </p:nvSpPr>
        <p:spPr>
          <a:xfrm>
            <a:off x="2209800" y="1348175"/>
            <a:ext cx="5039360" cy="27940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estimates clonotype frequencies rather well in T cell high high SDI samples</a:t>
            </a:r>
          </a:p>
        </p:txBody>
      </p:sp>
    </p:spTree>
    <p:extLst>
      <p:ext uri="{BB962C8B-B14F-4D97-AF65-F5344CB8AC3E}">
        <p14:creationId xmlns:p14="http://schemas.microsoft.com/office/powerpoint/2010/main" val="1284907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estimates clonotype frequencies somewhat well in T cell poor high SDI samples</a:t>
            </a:r>
          </a:p>
        </p:txBody>
      </p:sp>
      <p:pic>
        <p:nvPicPr>
          <p:cNvPr id="4" name="Picture 3">
            <a:extLst>
              <a:ext uri="{FF2B5EF4-FFF2-40B4-BE49-F238E27FC236}">
                <a16:creationId xmlns:a16="http://schemas.microsoft.com/office/drawing/2014/main" id="{8DAE70DE-67AE-9C55-F12B-B3D181C961CA}"/>
              </a:ext>
            </a:extLst>
          </p:cNvPr>
          <p:cNvPicPr>
            <a:picLocks noChangeAspect="1"/>
          </p:cNvPicPr>
          <p:nvPr/>
        </p:nvPicPr>
        <p:blipFill>
          <a:blip r:embed="rId3"/>
          <a:stretch>
            <a:fillRect/>
          </a:stretch>
        </p:blipFill>
        <p:spPr>
          <a:xfrm>
            <a:off x="2021840" y="1597192"/>
            <a:ext cx="7772400" cy="5106336"/>
          </a:xfrm>
          <a:prstGeom prst="rect">
            <a:avLst/>
          </a:prstGeom>
        </p:spPr>
      </p:pic>
    </p:spTree>
    <p:extLst>
      <p:ext uri="{BB962C8B-B14F-4D97-AF65-F5344CB8AC3E}">
        <p14:creationId xmlns:p14="http://schemas.microsoft.com/office/powerpoint/2010/main" val="31553238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methods differ in ability to detect clonotypes</a:t>
            </a:r>
          </a:p>
        </p:txBody>
      </p:sp>
      <p:pic>
        <p:nvPicPr>
          <p:cNvPr id="5" name="Picture 4">
            <a:extLst>
              <a:ext uri="{FF2B5EF4-FFF2-40B4-BE49-F238E27FC236}">
                <a16:creationId xmlns:a16="http://schemas.microsoft.com/office/drawing/2014/main" id="{1A4C2B2C-9143-DEB9-626A-E988BC48254B}"/>
              </a:ext>
            </a:extLst>
          </p:cNvPr>
          <p:cNvPicPr>
            <a:picLocks noChangeAspect="1"/>
          </p:cNvPicPr>
          <p:nvPr/>
        </p:nvPicPr>
        <p:blipFill>
          <a:blip r:embed="rId3"/>
          <a:stretch>
            <a:fillRect/>
          </a:stretch>
        </p:blipFill>
        <p:spPr>
          <a:xfrm>
            <a:off x="1894840" y="1229061"/>
            <a:ext cx="7772400" cy="5090758"/>
          </a:xfrm>
          <a:prstGeom prst="rect">
            <a:avLst/>
          </a:prstGeom>
        </p:spPr>
      </p:pic>
      <p:pic>
        <p:nvPicPr>
          <p:cNvPr id="3" name="Picture 2">
            <a:extLst>
              <a:ext uri="{FF2B5EF4-FFF2-40B4-BE49-F238E27FC236}">
                <a16:creationId xmlns:a16="http://schemas.microsoft.com/office/drawing/2014/main" id="{20C3D526-92EB-9887-E8A6-BF7B9A0CC4D9}"/>
              </a:ext>
            </a:extLst>
          </p:cNvPr>
          <p:cNvPicPr>
            <a:picLocks noChangeAspect="1"/>
          </p:cNvPicPr>
          <p:nvPr/>
        </p:nvPicPr>
        <p:blipFill>
          <a:blip r:embed="rId4"/>
          <a:stretch>
            <a:fillRect/>
          </a:stretch>
        </p:blipFill>
        <p:spPr>
          <a:xfrm>
            <a:off x="4348480" y="3772807"/>
            <a:ext cx="5826760" cy="2806427"/>
          </a:xfrm>
          <a:prstGeom prst="rect">
            <a:avLst/>
          </a:prstGeom>
        </p:spPr>
      </p:pic>
    </p:spTree>
    <p:extLst>
      <p:ext uri="{BB962C8B-B14F-4D97-AF65-F5344CB8AC3E}">
        <p14:creationId xmlns:p14="http://schemas.microsoft.com/office/powerpoint/2010/main" val="30987396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normAutofit fontScale="90000"/>
          </a:bodyPr>
          <a:lstStyle/>
          <a:p>
            <a:r>
              <a:rPr lang="en-US" dirty="0"/>
              <a:t>An increased number of TCR-derived reads results in more precise diversity estimate as rarer clonotypes are detected</a:t>
            </a:r>
          </a:p>
        </p:txBody>
      </p:sp>
      <p:pic>
        <p:nvPicPr>
          <p:cNvPr id="4" name="Picture 3">
            <a:extLst>
              <a:ext uri="{FF2B5EF4-FFF2-40B4-BE49-F238E27FC236}">
                <a16:creationId xmlns:a16="http://schemas.microsoft.com/office/drawing/2014/main" id="{042DF048-873E-9035-A7FC-6886BA179627}"/>
              </a:ext>
            </a:extLst>
          </p:cNvPr>
          <p:cNvPicPr>
            <a:picLocks noChangeAspect="1"/>
          </p:cNvPicPr>
          <p:nvPr/>
        </p:nvPicPr>
        <p:blipFill>
          <a:blip r:embed="rId3"/>
          <a:stretch>
            <a:fillRect/>
          </a:stretch>
        </p:blipFill>
        <p:spPr>
          <a:xfrm>
            <a:off x="579120" y="1720169"/>
            <a:ext cx="5223605" cy="5137831"/>
          </a:xfrm>
          <a:prstGeom prst="rect">
            <a:avLst/>
          </a:prstGeom>
        </p:spPr>
      </p:pic>
      <p:pic>
        <p:nvPicPr>
          <p:cNvPr id="6" name="Picture 5">
            <a:extLst>
              <a:ext uri="{FF2B5EF4-FFF2-40B4-BE49-F238E27FC236}">
                <a16:creationId xmlns:a16="http://schemas.microsoft.com/office/drawing/2014/main" id="{3B56E006-714E-CCEF-2491-C0A277FDB582}"/>
              </a:ext>
            </a:extLst>
          </p:cNvPr>
          <p:cNvPicPr>
            <a:picLocks noChangeAspect="1"/>
          </p:cNvPicPr>
          <p:nvPr/>
        </p:nvPicPr>
        <p:blipFill>
          <a:blip r:embed="rId4"/>
          <a:stretch>
            <a:fillRect/>
          </a:stretch>
        </p:blipFill>
        <p:spPr>
          <a:xfrm>
            <a:off x="6866208" y="1720169"/>
            <a:ext cx="5137832" cy="5137832"/>
          </a:xfrm>
          <a:prstGeom prst="rect">
            <a:avLst/>
          </a:prstGeom>
        </p:spPr>
      </p:pic>
    </p:spTree>
    <p:extLst>
      <p:ext uri="{BB962C8B-B14F-4D97-AF65-F5344CB8AC3E}">
        <p14:creationId xmlns:p14="http://schemas.microsoft.com/office/powerpoint/2010/main" val="7547751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normAutofit/>
          </a:bodyPr>
          <a:lstStyle/>
          <a:p>
            <a:r>
              <a:rPr lang="en-US" dirty="0"/>
              <a:t>CATT is most sensitive to short read lengths</a:t>
            </a:r>
          </a:p>
        </p:txBody>
      </p:sp>
      <p:pic>
        <p:nvPicPr>
          <p:cNvPr id="7" name="Picture 6">
            <a:extLst>
              <a:ext uri="{FF2B5EF4-FFF2-40B4-BE49-F238E27FC236}">
                <a16:creationId xmlns:a16="http://schemas.microsoft.com/office/drawing/2014/main" id="{9194C915-14BD-F4AA-8443-5D06DD40FF3D}"/>
              </a:ext>
            </a:extLst>
          </p:cNvPr>
          <p:cNvPicPr>
            <a:picLocks noChangeAspect="1"/>
          </p:cNvPicPr>
          <p:nvPr/>
        </p:nvPicPr>
        <p:blipFill>
          <a:blip r:embed="rId3"/>
          <a:stretch>
            <a:fillRect/>
          </a:stretch>
        </p:blipFill>
        <p:spPr>
          <a:xfrm>
            <a:off x="2519680" y="1418210"/>
            <a:ext cx="5524654" cy="5439790"/>
          </a:xfrm>
          <a:prstGeom prst="rect">
            <a:avLst/>
          </a:prstGeom>
        </p:spPr>
      </p:pic>
    </p:spTree>
    <p:extLst>
      <p:ext uri="{BB962C8B-B14F-4D97-AF65-F5344CB8AC3E}">
        <p14:creationId xmlns:p14="http://schemas.microsoft.com/office/powerpoint/2010/main" val="2366947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methods, most notably CATT, detect fewer TRA clonotypes</a:t>
            </a:r>
          </a:p>
        </p:txBody>
      </p:sp>
      <p:pic>
        <p:nvPicPr>
          <p:cNvPr id="5" name="Picture 4">
            <a:extLst>
              <a:ext uri="{FF2B5EF4-FFF2-40B4-BE49-F238E27FC236}">
                <a16:creationId xmlns:a16="http://schemas.microsoft.com/office/drawing/2014/main" id="{9D4B7396-955C-5F29-B141-69E928092366}"/>
              </a:ext>
            </a:extLst>
          </p:cNvPr>
          <p:cNvPicPr>
            <a:picLocks noChangeAspect="1"/>
          </p:cNvPicPr>
          <p:nvPr/>
        </p:nvPicPr>
        <p:blipFill>
          <a:blip r:embed="rId3"/>
          <a:stretch>
            <a:fillRect/>
          </a:stretch>
        </p:blipFill>
        <p:spPr>
          <a:xfrm>
            <a:off x="3550475" y="1280159"/>
            <a:ext cx="5536722" cy="5394325"/>
          </a:xfrm>
          <a:prstGeom prst="rect">
            <a:avLst/>
          </a:prstGeom>
        </p:spPr>
      </p:pic>
    </p:spTree>
    <p:extLst>
      <p:ext uri="{BB962C8B-B14F-4D97-AF65-F5344CB8AC3E}">
        <p14:creationId xmlns:p14="http://schemas.microsoft.com/office/powerpoint/2010/main" val="7470204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r>
              <a:rPr lang="en-US" dirty="0"/>
              <a:t>RNA-seq approach is suitable to profile TCR repertoire (capture clonotypes, estimate diversity) in T-cell-rich tissues with low diversity repertoires</a:t>
            </a:r>
          </a:p>
          <a:p>
            <a:pPr lvl="1"/>
            <a:r>
              <a:rPr lang="en-US" dirty="0"/>
              <a:t>T-cell-rich tissue: lymph node</a:t>
            </a:r>
          </a:p>
          <a:p>
            <a:r>
              <a:rPr lang="en-US" dirty="0"/>
              <a:t>Limited power of RNA-seq approach in T-cell-poor tissue, especially those with high T cell diversity</a:t>
            </a:r>
          </a:p>
          <a:p>
            <a:r>
              <a:rPr lang="en-US" dirty="0"/>
              <a:t>Similar results in healthy patients (data not shown)</a:t>
            </a:r>
          </a:p>
        </p:txBody>
      </p:sp>
    </p:spTree>
    <p:extLst>
      <p:ext uri="{BB962C8B-B14F-4D97-AF65-F5344CB8AC3E}">
        <p14:creationId xmlns:p14="http://schemas.microsoft.com/office/powerpoint/2010/main" val="20343524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normAutofit/>
          </a:bodyPr>
          <a:lstStyle/>
          <a:p>
            <a:r>
              <a:rPr lang="en-US" dirty="0"/>
              <a:t>Available TCR-seq data is limited compared with RNA-seq data</a:t>
            </a:r>
          </a:p>
          <a:p>
            <a:r>
              <a:rPr lang="en-US" dirty="0" err="1"/>
              <a:t>MiXCR</a:t>
            </a:r>
            <a:r>
              <a:rPr lang="en-US" dirty="0"/>
              <a:t> (RNA-seq method) has detected TCR beta sequences with relative frequencies &gt; 0.15% in T cell rich tissue (</a:t>
            </a:r>
            <a:r>
              <a:rPr lang="en-US" b="0" i="0" u="none" strike="noStrike" dirty="0">
                <a:solidFill>
                  <a:srgbClr val="212121"/>
                </a:solidFill>
                <a:effectLst/>
              </a:rPr>
              <a:t>PMC6169298)</a:t>
            </a:r>
          </a:p>
        </p:txBody>
      </p:sp>
    </p:spTree>
    <p:extLst>
      <p:ext uri="{BB962C8B-B14F-4D97-AF65-F5344CB8AC3E}">
        <p14:creationId xmlns:p14="http://schemas.microsoft.com/office/powerpoint/2010/main" val="39800687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methods differ in run time and memory requirements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12F6338E-B839-A9EF-56D4-BFF7FEBAC5C4}"/>
              </a:ext>
            </a:extLst>
          </p:cNvPr>
          <p:cNvPicPr>
            <a:picLocks noChangeAspect="1"/>
          </p:cNvPicPr>
          <p:nvPr/>
        </p:nvPicPr>
        <p:blipFill>
          <a:blip r:embed="rId3"/>
          <a:stretch>
            <a:fillRect/>
          </a:stretch>
        </p:blipFill>
        <p:spPr>
          <a:xfrm>
            <a:off x="2209800" y="1439178"/>
            <a:ext cx="7772400" cy="3979644"/>
          </a:xfrm>
          <a:prstGeom prst="rect">
            <a:avLst/>
          </a:prstGeom>
        </p:spPr>
      </p:pic>
    </p:spTree>
    <p:extLst>
      <p:ext uri="{BB962C8B-B14F-4D97-AF65-F5344CB8AC3E}">
        <p14:creationId xmlns:p14="http://schemas.microsoft.com/office/powerpoint/2010/main" val="42894264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Applications for us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normAutofit fontScale="92500" lnSpcReduction="20000"/>
          </a:bodyPr>
          <a:lstStyle/>
          <a:p>
            <a:r>
              <a:rPr lang="en-US" dirty="0"/>
              <a:t>Not being limited by needing both </a:t>
            </a:r>
            <a:r>
              <a:rPr lang="en-US" dirty="0" err="1"/>
              <a:t>RNAseq</a:t>
            </a:r>
            <a:r>
              <a:rPr lang="en-US" dirty="0"/>
              <a:t> and </a:t>
            </a:r>
            <a:r>
              <a:rPr lang="en-US" dirty="0" err="1"/>
              <a:t>TCRseq</a:t>
            </a:r>
            <a:r>
              <a:rPr lang="en-US" dirty="0"/>
              <a:t> performed, </a:t>
            </a:r>
            <a:r>
              <a:rPr lang="en-US" dirty="0" err="1"/>
              <a:t>RNAseq</a:t>
            </a:r>
            <a:r>
              <a:rPr lang="en-US" dirty="0"/>
              <a:t> can suffice if only interested in top clonotypes</a:t>
            </a:r>
          </a:p>
          <a:p>
            <a:pPr lvl="1"/>
            <a:r>
              <a:rPr lang="en-US" dirty="0"/>
              <a:t>Sometimes paired </a:t>
            </a:r>
            <a:r>
              <a:rPr lang="en-US" dirty="0" err="1"/>
              <a:t>RNAseq</a:t>
            </a:r>
            <a:r>
              <a:rPr lang="en-US" dirty="0"/>
              <a:t> </a:t>
            </a:r>
            <a:r>
              <a:rPr lang="en-US" dirty="0" err="1"/>
              <a:t>TCRseq</a:t>
            </a:r>
            <a:r>
              <a:rPr lang="en-US" dirty="0"/>
              <a:t> datasets have issue of cell having TCR clonotype information but no </a:t>
            </a:r>
            <a:r>
              <a:rPr lang="en-US" dirty="0" err="1"/>
              <a:t>RNAseq</a:t>
            </a:r>
            <a:r>
              <a:rPr lang="en-US" dirty="0"/>
              <a:t> information (&amp; vice a versa)</a:t>
            </a:r>
          </a:p>
          <a:p>
            <a:r>
              <a:rPr lang="en-US" dirty="0"/>
              <a:t>Saving on costs</a:t>
            </a:r>
          </a:p>
          <a:p>
            <a:r>
              <a:rPr lang="en-US" dirty="0"/>
              <a:t>Easier to profile </a:t>
            </a:r>
            <a:r>
              <a:rPr lang="el-GR" b="0" i="0" u="none" strike="noStrike" dirty="0">
                <a:solidFill>
                  <a:srgbClr val="2A2A2A"/>
                </a:solidFill>
                <a:effectLst/>
              </a:rPr>
              <a:t>α, β, γ </a:t>
            </a:r>
            <a:r>
              <a:rPr lang="en-US" b="0" i="0" u="none" strike="noStrike" dirty="0">
                <a:solidFill>
                  <a:srgbClr val="2A2A2A"/>
                </a:solidFill>
                <a:effectLst/>
              </a:rPr>
              <a:t>and </a:t>
            </a:r>
            <a:r>
              <a:rPr lang="el-GR" b="0" i="0" u="none" strike="noStrike" dirty="0">
                <a:solidFill>
                  <a:srgbClr val="2A2A2A"/>
                </a:solidFill>
                <a:effectLst/>
              </a:rPr>
              <a:t>δ</a:t>
            </a:r>
            <a:r>
              <a:rPr lang="en-US" b="0" i="0" u="none" strike="noStrike" dirty="0">
                <a:solidFill>
                  <a:srgbClr val="2A2A2A"/>
                </a:solidFill>
                <a:effectLst/>
              </a:rPr>
              <a:t> chains at same time</a:t>
            </a:r>
            <a:endParaRPr lang="en-US" dirty="0"/>
          </a:p>
          <a:p>
            <a:r>
              <a:rPr lang="en-US" dirty="0"/>
              <a:t>Caveats</a:t>
            </a:r>
          </a:p>
          <a:p>
            <a:pPr lvl="1"/>
            <a:r>
              <a:rPr lang="en-US" dirty="0"/>
              <a:t>(cDNA) RNA based clonotype count-based expansion metrics obscured by differences in RNA abundance among clonotypes (gDNA based clonotype counts measures of absolute cell counts)</a:t>
            </a:r>
          </a:p>
          <a:p>
            <a:pPr lvl="1"/>
            <a:r>
              <a:rPr lang="en-US" dirty="0"/>
              <a:t>Assembly may fail at bulk level for some (rare?) clonotypes</a:t>
            </a:r>
          </a:p>
          <a:p>
            <a:pPr lvl="1"/>
            <a:r>
              <a:rPr lang="en-US" b="0" i="0" dirty="0">
                <a:effectLst/>
              </a:rPr>
              <a:t>False positives from non-immune receptor genes with sequence patterns resembling TCR/CDR3 sequences</a:t>
            </a:r>
          </a:p>
          <a:p>
            <a:endParaRPr lang="en-US" dirty="0"/>
          </a:p>
          <a:p>
            <a:endParaRPr lang="en-US" dirty="0"/>
          </a:p>
        </p:txBody>
      </p:sp>
    </p:spTree>
    <p:extLst>
      <p:ext uri="{BB962C8B-B14F-4D97-AF65-F5344CB8AC3E}">
        <p14:creationId xmlns:p14="http://schemas.microsoft.com/office/powerpoint/2010/main" val="1572867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normAutofit/>
          </a:bodyPr>
          <a:lstStyle/>
          <a:p>
            <a:pPr algn="l"/>
            <a:endParaRPr lang="en-US" dirty="0"/>
          </a:p>
        </p:txBody>
      </p:sp>
      <p:pic>
        <p:nvPicPr>
          <p:cNvPr id="4" name="Picture 3">
            <a:extLst>
              <a:ext uri="{FF2B5EF4-FFF2-40B4-BE49-F238E27FC236}">
                <a16:creationId xmlns:a16="http://schemas.microsoft.com/office/drawing/2014/main" id="{092439A5-8994-E4AC-0275-0893A99F6438}"/>
              </a:ext>
            </a:extLst>
          </p:cNvPr>
          <p:cNvPicPr>
            <a:picLocks noChangeAspect="1"/>
          </p:cNvPicPr>
          <p:nvPr/>
        </p:nvPicPr>
        <p:blipFill>
          <a:blip r:embed="rId3"/>
          <a:stretch>
            <a:fillRect/>
          </a:stretch>
        </p:blipFill>
        <p:spPr>
          <a:xfrm>
            <a:off x="2209800" y="2078101"/>
            <a:ext cx="7772400" cy="2701798"/>
          </a:xfrm>
          <a:prstGeom prst="rect">
            <a:avLst/>
          </a:prstGeom>
        </p:spPr>
      </p:pic>
    </p:spTree>
    <p:extLst>
      <p:ext uri="{BB962C8B-B14F-4D97-AF65-F5344CB8AC3E}">
        <p14:creationId xmlns:p14="http://schemas.microsoft.com/office/powerpoint/2010/main" val="16449990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MiXCR</a:t>
            </a:r>
            <a:r>
              <a:rPr lang="en-US" dirty="0"/>
              <a:t> main processing steps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lstStyle/>
          <a:p>
            <a:r>
              <a:rPr lang="en-US" sz="1400" i="1" dirty="0">
                <a:solidFill>
                  <a:srgbClr val="335E7A"/>
                </a:solidFill>
                <a:effectLst/>
                <a:latin typeface="NimbusRomNo9L"/>
              </a:rPr>
              <a:t>align</a:t>
            </a:r>
            <a:r>
              <a:rPr lang="en-US" sz="1400" dirty="0">
                <a:effectLst/>
                <a:latin typeface="NimbusRomNo9L"/>
              </a:rPr>
              <a:t>: align sequencing reads to reference V, D, J and C genes of T- or B- cell receptors</a:t>
            </a:r>
          </a:p>
          <a:p>
            <a:r>
              <a:rPr lang="en-US" sz="1400" i="1" dirty="0">
                <a:solidFill>
                  <a:srgbClr val="335E7A"/>
                </a:solidFill>
                <a:effectLst/>
                <a:latin typeface="NimbusRomNo9L"/>
              </a:rPr>
              <a:t>assemble</a:t>
            </a:r>
            <a:r>
              <a:rPr lang="en-US" sz="1400" dirty="0">
                <a:effectLst/>
                <a:latin typeface="NimbusRomNo9L"/>
              </a:rPr>
              <a:t>: assemble clonotypes using alignments obtained on previous step (in order to extract specific gene regions e.g. CDR3) </a:t>
            </a:r>
          </a:p>
          <a:p>
            <a:r>
              <a:rPr lang="en-US" sz="1400" i="1" dirty="0">
                <a:solidFill>
                  <a:srgbClr val="335E7A"/>
                </a:solidFill>
                <a:effectLst/>
                <a:latin typeface="NimbusRomNo9L"/>
              </a:rPr>
              <a:t>export</a:t>
            </a:r>
            <a:r>
              <a:rPr lang="en-US" sz="1400" dirty="0">
                <a:effectLst/>
                <a:latin typeface="NimbusRomNo9L"/>
              </a:rPr>
              <a:t>: export alignment (</a:t>
            </a:r>
            <a:r>
              <a:rPr lang="en-US" sz="1400" dirty="0" err="1">
                <a:effectLst/>
                <a:latin typeface="NimbusMonL"/>
              </a:rPr>
              <a:t>exportAlignments</a:t>
            </a:r>
            <a:r>
              <a:rPr lang="en-US" sz="1400" dirty="0">
                <a:effectLst/>
                <a:latin typeface="NimbusRomNo9L"/>
              </a:rPr>
              <a:t>) or clones (</a:t>
            </a:r>
            <a:r>
              <a:rPr lang="en-US" sz="1400" dirty="0" err="1">
                <a:effectLst/>
                <a:latin typeface="NimbusMonL"/>
              </a:rPr>
              <a:t>exportClones</a:t>
            </a:r>
            <a:r>
              <a:rPr lang="en-US" sz="1400" dirty="0">
                <a:effectLst/>
                <a:latin typeface="NimbusRomNo9L"/>
              </a:rPr>
              <a:t>) to human-readable text file </a:t>
            </a:r>
          </a:p>
          <a:p>
            <a:endParaRPr lang="en-US" dirty="0"/>
          </a:p>
        </p:txBody>
      </p:sp>
      <p:pic>
        <p:nvPicPr>
          <p:cNvPr id="2050" name="Picture 2" descr="Figure 1">
            <a:extLst>
              <a:ext uri="{FF2B5EF4-FFF2-40B4-BE49-F238E27FC236}">
                <a16:creationId xmlns:a16="http://schemas.microsoft.com/office/drawing/2014/main" id="{20F44304-0085-2CCD-20CC-8D87C15755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6863" y="0"/>
            <a:ext cx="554513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42567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IMREP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10916920" cy="4351338"/>
          </a:xfrm>
        </p:spPr>
        <p:txBody>
          <a:bodyPr>
            <a:noAutofit/>
          </a:bodyPr>
          <a:lstStyle/>
          <a:p>
            <a:pPr algn="l"/>
            <a:r>
              <a:rPr lang="en-US" sz="2000" b="0" i="0" u="none" strike="noStrike" dirty="0">
                <a:solidFill>
                  <a:srgbClr val="222222"/>
                </a:solidFill>
                <a:effectLst/>
                <a:latin typeface="Harding"/>
              </a:rPr>
              <a:t>Infer CDR3 sequences (AAs between C on right of junction and F on left of junction) from reads that overlap V and J gene segments</a:t>
            </a:r>
          </a:p>
          <a:p>
            <a:pPr algn="l"/>
            <a:r>
              <a:rPr lang="en-US" sz="2000" dirty="0">
                <a:solidFill>
                  <a:srgbClr val="222222"/>
                </a:solidFill>
                <a:latin typeface="Harding"/>
              </a:rPr>
              <a:t>CAST clustering technique to correct for PCR/sequencing errors</a:t>
            </a:r>
            <a:endParaRPr lang="en-US" sz="2000" b="0" i="0" u="none" strike="noStrike" dirty="0">
              <a:solidFill>
                <a:srgbClr val="222222"/>
              </a:solidFill>
              <a:effectLst/>
              <a:latin typeface="Harding"/>
            </a:endParaRPr>
          </a:p>
          <a:p>
            <a:r>
              <a:rPr lang="en-US" sz="2000" dirty="0"/>
              <a:t>Defines clonotypes as clones with identical CDR3 AA sequences</a:t>
            </a:r>
          </a:p>
        </p:txBody>
      </p:sp>
    </p:spTree>
    <p:extLst>
      <p:ext uri="{BB962C8B-B14F-4D97-AF65-F5344CB8AC3E}">
        <p14:creationId xmlns:p14="http://schemas.microsoft.com/office/powerpoint/2010/main" val="29392235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TRUST4 methods</a:t>
            </a:r>
          </a:p>
        </p:txBody>
      </p:sp>
      <p:sp>
        <p:nvSpPr>
          <p:cNvPr id="4" name="Content Placeholder 2">
            <a:extLst>
              <a:ext uri="{FF2B5EF4-FFF2-40B4-BE49-F238E27FC236}">
                <a16:creationId xmlns:a16="http://schemas.microsoft.com/office/drawing/2014/main" id="{9DBA3861-8717-7739-46A0-FCC10D1A045D}"/>
              </a:ext>
            </a:extLst>
          </p:cNvPr>
          <p:cNvSpPr txBox="1">
            <a:spLocks/>
          </p:cNvSpPr>
          <p:nvPr/>
        </p:nvSpPr>
        <p:spPr>
          <a:xfrm>
            <a:off x="838200" y="1825625"/>
            <a:ext cx="10916920"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rgbClr val="222222"/>
                </a:solidFill>
                <a:latin typeface="Harding"/>
              </a:rPr>
              <a:t>Uses unselected </a:t>
            </a:r>
            <a:r>
              <a:rPr lang="en-US" sz="2000" dirty="0" err="1">
                <a:solidFill>
                  <a:srgbClr val="222222"/>
                </a:solidFill>
                <a:latin typeface="Harding"/>
              </a:rPr>
              <a:t>RNAseq</a:t>
            </a:r>
            <a:r>
              <a:rPr lang="en-US" sz="2000" dirty="0">
                <a:solidFill>
                  <a:srgbClr val="222222"/>
                </a:solidFill>
                <a:latin typeface="Harding"/>
              </a:rPr>
              <a:t> data</a:t>
            </a:r>
          </a:p>
          <a:p>
            <a:r>
              <a:rPr lang="en-US" sz="2000" i="1" dirty="0">
                <a:solidFill>
                  <a:srgbClr val="222222"/>
                </a:solidFill>
                <a:latin typeface="Harding"/>
              </a:rPr>
              <a:t>De novo</a:t>
            </a:r>
            <a:r>
              <a:rPr lang="en-US" sz="2000" dirty="0">
                <a:solidFill>
                  <a:srgbClr val="222222"/>
                </a:solidFill>
                <a:latin typeface="Harding"/>
              </a:rPr>
              <a:t> assembly on V, J, C genes including hypervariable CDR3</a:t>
            </a:r>
          </a:p>
          <a:p>
            <a:r>
              <a:rPr lang="en-US" sz="2000" dirty="0">
                <a:solidFill>
                  <a:srgbClr val="222222"/>
                </a:solidFill>
                <a:latin typeface="Harding"/>
              </a:rPr>
              <a:t>Reports consensus contigs</a:t>
            </a:r>
          </a:p>
          <a:p>
            <a:r>
              <a:rPr lang="en-US" sz="2000" dirty="0">
                <a:solidFill>
                  <a:srgbClr val="222222"/>
                </a:solidFill>
                <a:latin typeface="Harding"/>
              </a:rPr>
              <a:t>Realigns contigs to IMGT reference gene sequences to identify gene and CDR3 details</a:t>
            </a:r>
          </a:p>
          <a:p>
            <a:r>
              <a:rPr lang="en-US" sz="2000" dirty="0">
                <a:solidFill>
                  <a:srgbClr val="222222"/>
                </a:solidFill>
                <a:latin typeface="Harding"/>
              </a:rPr>
              <a:t>Supports single/paired-end bulk or single-cell sequencing data of any read length</a:t>
            </a:r>
          </a:p>
          <a:p>
            <a:r>
              <a:rPr lang="en-US" sz="2000" dirty="0">
                <a:solidFill>
                  <a:srgbClr val="222222"/>
                </a:solidFill>
                <a:latin typeface="Harding"/>
              </a:rPr>
              <a:t>Input: alignment of </a:t>
            </a:r>
            <a:r>
              <a:rPr lang="en-US" sz="2000" dirty="0" err="1">
                <a:solidFill>
                  <a:srgbClr val="222222"/>
                </a:solidFill>
                <a:latin typeface="Harding"/>
              </a:rPr>
              <a:t>RNAseq</a:t>
            </a:r>
            <a:r>
              <a:rPr lang="en-US" sz="2000" dirty="0">
                <a:solidFill>
                  <a:srgbClr val="222222"/>
                </a:solidFill>
                <a:latin typeface="Harding"/>
              </a:rPr>
              <a:t> reads in BAM format, along with genomic sequence with VJC gene coordinates, and reference database sequence with annotation information (i.e. IMGT), could also input raw </a:t>
            </a:r>
            <a:r>
              <a:rPr lang="en-US" sz="2000" dirty="0" err="1">
                <a:solidFill>
                  <a:srgbClr val="222222"/>
                </a:solidFill>
                <a:latin typeface="Harding"/>
              </a:rPr>
              <a:t>RNAseq</a:t>
            </a:r>
            <a:r>
              <a:rPr lang="en-US" sz="2000" dirty="0">
                <a:solidFill>
                  <a:srgbClr val="222222"/>
                </a:solidFill>
                <a:latin typeface="Harding"/>
              </a:rPr>
              <a:t> files (</a:t>
            </a:r>
            <a:r>
              <a:rPr lang="en-US" sz="2000" dirty="0" err="1">
                <a:solidFill>
                  <a:srgbClr val="222222"/>
                </a:solidFill>
                <a:latin typeface="Harding"/>
              </a:rPr>
              <a:t>fasta</a:t>
            </a:r>
            <a:r>
              <a:rPr lang="en-US" sz="2000" dirty="0">
                <a:solidFill>
                  <a:srgbClr val="222222"/>
                </a:solidFill>
                <a:latin typeface="Harding"/>
              </a:rPr>
              <a:t>/</a:t>
            </a:r>
            <a:r>
              <a:rPr lang="en-US" sz="2000" dirty="0" err="1">
                <a:solidFill>
                  <a:srgbClr val="222222"/>
                </a:solidFill>
                <a:latin typeface="Harding"/>
              </a:rPr>
              <a:t>fastq</a:t>
            </a:r>
            <a:r>
              <a:rPr lang="en-US" sz="2000" dirty="0">
                <a:solidFill>
                  <a:srgbClr val="222222"/>
                </a:solidFill>
                <a:latin typeface="Harding"/>
              </a:rPr>
              <a:t>)</a:t>
            </a:r>
            <a:endParaRPr lang="en-US" sz="2000" dirty="0"/>
          </a:p>
        </p:txBody>
      </p:sp>
    </p:spTree>
    <p:extLst>
      <p:ext uri="{BB962C8B-B14F-4D97-AF65-F5344CB8AC3E}">
        <p14:creationId xmlns:p14="http://schemas.microsoft.com/office/powerpoint/2010/main" val="40057536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CATT (</a:t>
            </a:r>
            <a:r>
              <a:rPr lang="en-US" dirty="0" err="1"/>
              <a:t>CharActerizing</a:t>
            </a:r>
            <a:r>
              <a:rPr lang="en-US" dirty="0"/>
              <a:t> TCR repertoires) methods</a:t>
            </a:r>
          </a:p>
        </p:txBody>
      </p:sp>
      <p:sp>
        <p:nvSpPr>
          <p:cNvPr id="4" name="Content Placeholder 2">
            <a:extLst>
              <a:ext uri="{FF2B5EF4-FFF2-40B4-BE49-F238E27FC236}">
                <a16:creationId xmlns:a16="http://schemas.microsoft.com/office/drawing/2014/main" id="{5F34EB48-1D16-4B3E-8262-5E187AA3E351}"/>
              </a:ext>
            </a:extLst>
          </p:cNvPr>
          <p:cNvSpPr txBox="1">
            <a:spLocks/>
          </p:cNvSpPr>
          <p:nvPr/>
        </p:nvSpPr>
        <p:spPr>
          <a:xfrm>
            <a:off x="838200" y="1825625"/>
            <a:ext cx="5844540"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rgbClr val="222222"/>
                </a:solidFill>
                <a:latin typeface="Harding"/>
              </a:rPr>
              <a:t>Works for bulk and single cell </a:t>
            </a:r>
            <a:r>
              <a:rPr lang="en-US" sz="2000" dirty="0" err="1">
                <a:solidFill>
                  <a:srgbClr val="222222"/>
                </a:solidFill>
                <a:latin typeface="Harding"/>
              </a:rPr>
              <a:t>TCRseq</a:t>
            </a:r>
            <a:r>
              <a:rPr lang="en-US" sz="2000" dirty="0">
                <a:solidFill>
                  <a:srgbClr val="222222"/>
                </a:solidFill>
                <a:latin typeface="Harding"/>
              </a:rPr>
              <a:t>/</a:t>
            </a:r>
            <a:r>
              <a:rPr lang="en-US" sz="2000" dirty="0" err="1">
                <a:solidFill>
                  <a:srgbClr val="222222"/>
                </a:solidFill>
                <a:latin typeface="Harding"/>
              </a:rPr>
              <a:t>RNAseq</a:t>
            </a:r>
            <a:endParaRPr lang="en-US" sz="2000" dirty="0">
              <a:solidFill>
                <a:srgbClr val="222222"/>
              </a:solidFill>
              <a:latin typeface="Harding"/>
            </a:endParaRPr>
          </a:p>
          <a:p>
            <a:r>
              <a:rPr lang="en-US" sz="2000" dirty="0">
                <a:solidFill>
                  <a:srgbClr val="222222"/>
                </a:solidFill>
                <a:latin typeface="Harding"/>
              </a:rPr>
              <a:t>Data-driven algorithm, self-adaptive to input data</a:t>
            </a:r>
          </a:p>
          <a:p>
            <a:r>
              <a:rPr lang="en-US" sz="2000" dirty="0">
                <a:solidFill>
                  <a:srgbClr val="222222"/>
                </a:solidFill>
                <a:latin typeface="Harding"/>
              </a:rPr>
              <a:t>Works even for very short reads</a:t>
            </a:r>
          </a:p>
          <a:p>
            <a:r>
              <a:rPr lang="en-US" sz="2000" dirty="0">
                <a:solidFill>
                  <a:srgbClr val="222222"/>
                </a:solidFill>
                <a:latin typeface="Harding"/>
              </a:rPr>
              <a:t>Figure details</a:t>
            </a:r>
          </a:p>
          <a:p>
            <a:pPr lvl="1"/>
            <a:r>
              <a:rPr lang="en-US" sz="1600" dirty="0">
                <a:solidFill>
                  <a:srgbClr val="222222"/>
                </a:solidFill>
                <a:latin typeface="Harding"/>
              </a:rPr>
              <a:t>A: candidate CDR3 detection. All reads aligned to V/J reference genes to screen candidate reads (brown) for </a:t>
            </a:r>
            <a:r>
              <a:rPr lang="en-US" sz="1600" dirty="0" err="1">
                <a:solidFill>
                  <a:srgbClr val="222222"/>
                </a:solidFill>
                <a:latin typeface="Harding"/>
              </a:rPr>
              <a:t>microassembly</a:t>
            </a:r>
            <a:r>
              <a:rPr lang="en-US" sz="1600" dirty="0">
                <a:solidFill>
                  <a:srgbClr val="222222"/>
                </a:solidFill>
                <a:latin typeface="Harding"/>
              </a:rPr>
              <a:t>. CDR3 seqs reconstructed by de </a:t>
            </a:r>
            <a:r>
              <a:rPr lang="en-US" sz="1600" dirty="0" err="1">
                <a:solidFill>
                  <a:srgbClr val="222222"/>
                </a:solidFill>
                <a:latin typeface="Harding"/>
              </a:rPr>
              <a:t>Brujin</a:t>
            </a:r>
            <a:r>
              <a:rPr lang="en-US" sz="1600" dirty="0">
                <a:solidFill>
                  <a:srgbClr val="222222"/>
                </a:solidFill>
                <a:latin typeface="Harding"/>
              </a:rPr>
              <a:t> graph-based greedy algorithm</a:t>
            </a:r>
          </a:p>
          <a:p>
            <a:pPr lvl="1"/>
            <a:r>
              <a:rPr lang="en-US" sz="1600" dirty="0">
                <a:solidFill>
                  <a:srgbClr val="222222"/>
                </a:solidFill>
                <a:latin typeface="Harding"/>
              </a:rPr>
              <a:t>B: error correction. Identify putative CDR3s using IMGT. Eliminate erroneous CDR3s (red)</a:t>
            </a:r>
          </a:p>
          <a:p>
            <a:pPr lvl="1"/>
            <a:r>
              <a:rPr lang="en-US" sz="1600" dirty="0">
                <a:solidFill>
                  <a:srgbClr val="222222"/>
                </a:solidFill>
                <a:latin typeface="Harding"/>
              </a:rPr>
              <a:t>C: annotation and confidence assessment</a:t>
            </a:r>
            <a:endParaRPr lang="en-US" sz="1600" dirty="0"/>
          </a:p>
        </p:txBody>
      </p:sp>
      <p:pic>
        <p:nvPicPr>
          <p:cNvPr id="5" name="New picture">
            <a:extLst>
              <a:ext uri="{FF2B5EF4-FFF2-40B4-BE49-F238E27FC236}">
                <a16:creationId xmlns:a16="http://schemas.microsoft.com/office/drawing/2014/main" id="{A692B08C-30E0-2672-36CC-3F38B8F5F2F7}"/>
              </a:ext>
            </a:extLst>
          </p:cNvPr>
          <p:cNvPicPr/>
          <p:nvPr/>
        </p:nvPicPr>
        <p:blipFill>
          <a:blip r:embed="rId3"/>
          <a:stretch>
            <a:fillRect/>
          </a:stretch>
        </p:blipFill>
        <p:spPr>
          <a:xfrm>
            <a:off x="6682740" y="1278414"/>
            <a:ext cx="5245100" cy="5527040"/>
          </a:xfrm>
          <a:prstGeom prst="rect">
            <a:avLst/>
          </a:prstGeom>
        </p:spPr>
      </p:pic>
    </p:spTree>
    <p:extLst>
      <p:ext uri="{BB962C8B-B14F-4D97-AF65-F5344CB8AC3E}">
        <p14:creationId xmlns:p14="http://schemas.microsoft.com/office/powerpoint/2010/main" val="7165545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TCRseq</a:t>
            </a:r>
            <a:r>
              <a:rPr lang="en-US" dirty="0"/>
              <a:t>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2206268"/>
            <a:ext cx="10378440" cy="4351338"/>
          </a:xfrm>
        </p:spPr>
        <p:txBody>
          <a:bodyPr>
            <a:normAutofit/>
          </a:bodyPr>
          <a:lstStyle/>
          <a:p>
            <a:pPr marL="0" indent="0" algn="l">
              <a:buNone/>
            </a:pPr>
            <a:endParaRPr lang="en-US" dirty="0"/>
          </a:p>
          <a:p>
            <a:pPr algn="l"/>
            <a:r>
              <a:rPr lang="en-US" dirty="0"/>
              <a:t>Multiplex PCR (pool of primers binds all V and J genes, may be affected by biases), or 5’ RACE (rapid amplification of cDNA ends, single primer set targeting C gene)</a:t>
            </a:r>
          </a:p>
          <a:p>
            <a:pPr algn="l"/>
            <a:r>
              <a:rPr lang="en-US" b="0" i="0" u="none" strike="noStrike" dirty="0">
                <a:effectLst/>
              </a:rPr>
              <a:t>DNA (better quantification of clones but more expensive) or RNA based (more sensitive, measures TCR gene expression levels, able to incorporate UMIs to reduce PCR bias)</a:t>
            </a:r>
          </a:p>
        </p:txBody>
      </p:sp>
      <p:pic>
        <p:nvPicPr>
          <p:cNvPr id="4" name="Picture 3">
            <a:extLst>
              <a:ext uri="{FF2B5EF4-FFF2-40B4-BE49-F238E27FC236}">
                <a16:creationId xmlns:a16="http://schemas.microsoft.com/office/drawing/2014/main" id="{6538527A-68BF-705C-A9DD-37D36C96CFF0}"/>
              </a:ext>
            </a:extLst>
          </p:cNvPr>
          <p:cNvPicPr>
            <a:picLocks noChangeAspect="1"/>
          </p:cNvPicPr>
          <p:nvPr/>
        </p:nvPicPr>
        <p:blipFill>
          <a:blip r:embed="rId3"/>
          <a:stretch>
            <a:fillRect/>
          </a:stretch>
        </p:blipFill>
        <p:spPr>
          <a:xfrm>
            <a:off x="4292600" y="0"/>
            <a:ext cx="7772400" cy="2476064"/>
          </a:xfrm>
          <a:prstGeom prst="rect">
            <a:avLst/>
          </a:prstGeom>
        </p:spPr>
      </p:pic>
      <p:pic>
        <p:nvPicPr>
          <p:cNvPr id="5" name="Picture 4">
            <a:extLst>
              <a:ext uri="{FF2B5EF4-FFF2-40B4-BE49-F238E27FC236}">
                <a16:creationId xmlns:a16="http://schemas.microsoft.com/office/drawing/2014/main" id="{A683542D-C805-C743-3F4C-54C2CB9BF696}"/>
              </a:ext>
            </a:extLst>
          </p:cNvPr>
          <p:cNvPicPr>
            <a:picLocks noChangeAspect="1"/>
          </p:cNvPicPr>
          <p:nvPr/>
        </p:nvPicPr>
        <p:blipFill>
          <a:blip r:embed="rId4"/>
          <a:stretch>
            <a:fillRect/>
          </a:stretch>
        </p:blipFill>
        <p:spPr>
          <a:xfrm>
            <a:off x="2209800" y="5183356"/>
            <a:ext cx="7772400" cy="1374250"/>
          </a:xfrm>
          <a:prstGeom prst="rect">
            <a:avLst/>
          </a:prstGeom>
        </p:spPr>
      </p:pic>
    </p:spTree>
    <p:extLst>
      <p:ext uri="{BB962C8B-B14F-4D97-AF65-F5344CB8AC3E}">
        <p14:creationId xmlns:p14="http://schemas.microsoft.com/office/powerpoint/2010/main" val="37991281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Publication comments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9809480" cy="4351338"/>
          </a:xfrm>
        </p:spPr>
        <p:txBody>
          <a:bodyPr>
            <a:normAutofit fontScale="92500"/>
          </a:bodyPr>
          <a:lstStyle/>
          <a:p>
            <a:r>
              <a:rPr lang="en-US" b="0" i="0" u="none" strike="noStrike" dirty="0">
                <a:effectLst/>
              </a:rPr>
              <a:t>TRUST and </a:t>
            </a:r>
            <a:r>
              <a:rPr lang="en-US" b="0" i="0" u="none" strike="noStrike" dirty="0" err="1">
                <a:effectLst/>
              </a:rPr>
              <a:t>ImRep</a:t>
            </a:r>
            <a:r>
              <a:rPr lang="en-US" b="0" i="0" u="none" strike="noStrike" dirty="0">
                <a:effectLst/>
              </a:rPr>
              <a:t> don’t consider nucleotide quality, </a:t>
            </a:r>
            <a:r>
              <a:rPr lang="en-US" b="0" i="0" u="none" strike="noStrike" dirty="0" err="1">
                <a:effectLst/>
              </a:rPr>
              <a:t>MiXCR</a:t>
            </a:r>
            <a:r>
              <a:rPr lang="en-US" b="0" i="0" u="none" strike="noStrike" dirty="0">
                <a:effectLst/>
              </a:rPr>
              <a:t> does (can be disabled)</a:t>
            </a:r>
          </a:p>
          <a:p>
            <a:r>
              <a:rPr lang="en-US" dirty="0"/>
              <a:t>False positives coming from genomic regions unrelated to immune receptor genes that contain sequence patterns resembling TCR/CDR3 sequences that don’t appear in </a:t>
            </a:r>
            <a:r>
              <a:rPr lang="en-US" dirty="0" err="1"/>
              <a:t>TCRseq</a:t>
            </a:r>
            <a:r>
              <a:rPr lang="en-US" dirty="0"/>
              <a:t>. Instances where TCR clonotypes are identified via </a:t>
            </a:r>
            <a:r>
              <a:rPr lang="en-US" dirty="0" err="1"/>
              <a:t>RNAseq</a:t>
            </a:r>
            <a:r>
              <a:rPr lang="en-US" dirty="0"/>
              <a:t> but not </a:t>
            </a:r>
            <a:r>
              <a:rPr lang="en-US" dirty="0" err="1"/>
              <a:t>TCRseq</a:t>
            </a:r>
            <a:r>
              <a:rPr lang="en-US" dirty="0"/>
              <a:t> could be false positives from </a:t>
            </a:r>
            <a:r>
              <a:rPr lang="en-US" dirty="0" err="1"/>
              <a:t>RNAseq</a:t>
            </a:r>
            <a:r>
              <a:rPr lang="en-US" dirty="0"/>
              <a:t> or false negatives from </a:t>
            </a:r>
            <a:r>
              <a:rPr lang="en-US" dirty="0" err="1"/>
              <a:t>TCRseq</a:t>
            </a:r>
            <a:r>
              <a:rPr lang="en-US" dirty="0"/>
              <a:t> (missed clonotypes). Hard to differentiate between 2 possibilities</a:t>
            </a:r>
          </a:p>
          <a:p>
            <a:r>
              <a:rPr lang="en-US" dirty="0"/>
              <a:t>Singletons (clones with 1 read) were removed as likely false positives, but perhaps it’s better to just go by </a:t>
            </a:r>
            <a:r>
              <a:rPr lang="en-US" dirty="0" err="1"/>
              <a:t>Phred</a:t>
            </a:r>
            <a:r>
              <a:rPr lang="en-US" dirty="0"/>
              <a:t> quality score to get at errors at </a:t>
            </a:r>
            <a:r>
              <a:rPr lang="en-US" dirty="0" err="1"/>
              <a:t>nt</a:t>
            </a:r>
            <a:r>
              <a:rPr lang="en-US" dirty="0"/>
              <a:t> level</a:t>
            </a:r>
          </a:p>
        </p:txBody>
      </p:sp>
    </p:spTree>
    <p:extLst>
      <p:ext uri="{BB962C8B-B14F-4D97-AF65-F5344CB8AC3E}">
        <p14:creationId xmlns:p14="http://schemas.microsoft.com/office/powerpoint/2010/main" val="4201645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Goal</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r>
              <a:rPr lang="en-US" dirty="0"/>
              <a:t>Use RNA-seq-based methods (in lieu of TCR-seq-based ones) to profile TCR repertoires</a:t>
            </a:r>
          </a:p>
          <a:p>
            <a:pPr lvl="1"/>
            <a:r>
              <a:rPr lang="en-US" dirty="0"/>
              <a:t>for example in immune repertoire screenings of cancer patients</a:t>
            </a:r>
          </a:p>
          <a:p>
            <a:pPr lvl="1"/>
            <a:r>
              <a:rPr lang="en-US" dirty="0"/>
              <a:t>measuring diversity, clonality, tracking engineered T cells expressing chimeric TCRs targeting tumor antigens…</a:t>
            </a:r>
          </a:p>
          <a:p>
            <a:r>
              <a:rPr lang="en-US" dirty="0"/>
              <a:t>RNA-Seq-based TCR profiling methods have not been benchmarked, only validated in small numbers of samples</a:t>
            </a:r>
          </a:p>
        </p:txBody>
      </p:sp>
    </p:spTree>
    <p:extLst>
      <p:ext uri="{BB962C8B-B14F-4D97-AF65-F5344CB8AC3E}">
        <p14:creationId xmlns:p14="http://schemas.microsoft.com/office/powerpoint/2010/main" val="671962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10515600" cy="3193415"/>
          </a:xfrm>
        </p:spPr>
        <p:txBody>
          <a:bodyPr>
            <a:normAutofit/>
          </a:bodyPr>
          <a:lstStyle/>
          <a:p>
            <a:r>
              <a:rPr lang="en-US" dirty="0"/>
              <a:t>Compare RNA-seq-based methods to targeted TCR-seq (gold standard, beta chain)</a:t>
            </a:r>
          </a:p>
          <a:p>
            <a:r>
              <a:rPr lang="en-US" dirty="0"/>
              <a:t>Assembly algorithm differs by method</a:t>
            </a:r>
          </a:p>
        </p:txBody>
      </p:sp>
      <p:pic>
        <p:nvPicPr>
          <p:cNvPr id="5" name="Picture 4">
            <a:extLst>
              <a:ext uri="{FF2B5EF4-FFF2-40B4-BE49-F238E27FC236}">
                <a16:creationId xmlns:a16="http://schemas.microsoft.com/office/drawing/2014/main" id="{37560C31-C127-6E95-3DD5-004460A4D134}"/>
              </a:ext>
            </a:extLst>
          </p:cNvPr>
          <p:cNvPicPr>
            <a:picLocks noChangeAspect="1"/>
          </p:cNvPicPr>
          <p:nvPr/>
        </p:nvPicPr>
        <p:blipFill>
          <a:blip r:embed="rId3"/>
          <a:stretch>
            <a:fillRect/>
          </a:stretch>
        </p:blipFill>
        <p:spPr>
          <a:xfrm>
            <a:off x="0" y="4531493"/>
            <a:ext cx="12192000" cy="2326508"/>
          </a:xfrm>
          <a:prstGeom prst="rect">
            <a:avLst/>
          </a:prstGeom>
        </p:spPr>
      </p:pic>
    </p:spTree>
    <p:extLst>
      <p:ext uri="{BB962C8B-B14F-4D97-AF65-F5344CB8AC3E}">
        <p14:creationId xmlns:p14="http://schemas.microsoft.com/office/powerpoint/2010/main" val="3992989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Samples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10515600" cy="3193415"/>
          </a:xfrm>
        </p:spPr>
        <p:txBody>
          <a:bodyPr>
            <a:normAutofit/>
          </a:bodyPr>
          <a:lstStyle/>
          <a:p>
            <a:r>
              <a:rPr lang="en-US" dirty="0"/>
              <a:t>Examine 19 bulk RNA-seq samples across 4 cancer cohorts in both T-cell-rich and T-cell-poor tissues</a:t>
            </a:r>
          </a:p>
          <a:p>
            <a:pPr lvl="1"/>
            <a:r>
              <a:rPr lang="en-US" dirty="0"/>
              <a:t>Lymph node and small intestine samples sequenced by 5’ RACE</a:t>
            </a:r>
          </a:p>
          <a:p>
            <a:pPr lvl="1"/>
            <a:r>
              <a:rPr lang="en-US" dirty="0"/>
              <a:t>Other samples sequenced by </a:t>
            </a:r>
            <a:r>
              <a:rPr lang="en-US" dirty="0" err="1"/>
              <a:t>ImmunoSEQ</a:t>
            </a:r>
            <a:r>
              <a:rPr lang="en-US" dirty="0"/>
              <a:t> (Adaptive)</a:t>
            </a:r>
          </a:p>
        </p:txBody>
      </p:sp>
      <p:pic>
        <p:nvPicPr>
          <p:cNvPr id="4" name="Picture 3">
            <a:extLst>
              <a:ext uri="{FF2B5EF4-FFF2-40B4-BE49-F238E27FC236}">
                <a16:creationId xmlns:a16="http://schemas.microsoft.com/office/drawing/2014/main" id="{475C04B0-F318-F4BE-DE91-451648FC224A}"/>
              </a:ext>
            </a:extLst>
          </p:cNvPr>
          <p:cNvPicPr>
            <a:picLocks noChangeAspect="1"/>
          </p:cNvPicPr>
          <p:nvPr/>
        </p:nvPicPr>
        <p:blipFill>
          <a:blip r:embed="rId3"/>
          <a:stretch>
            <a:fillRect/>
          </a:stretch>
        </p:blipFill>
        <p:spPr>
          <a:xfrm>
            <a:off x="0" y="5171440"/>
            <a:ext cx="12106358" cy="1686560"/>
          </a:xfrm>
          <a:prstGeom prst="rect">
            <a:avLst/>
          </a:prstGeom>
        </p:spPr>
      </p:pic>
    </p:spTree>
    <p:extLst>
      <p:ext uri="{BB962C8B-B14F-4D97-AF65-F5344CB8AC3E}">
        <p14:creationId xmlns:p14="http://schemas.microsoft.com/office/powerpoint/2010/main" val="1984023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Distribution of SDIs, clonality scores, T cell fractions across samples</a:t>
            </a:r>
          </a:p>
        </p:txBody>
      </p:sp>
      <p:pic>
        <p:nvPicPr>
          <p:cNvPr id="5" name="Picture 4">
            <a:extLst>
              <a:ext uri="{FF2B5EF4-FFF2-40B4-BE49-F238E27FC236}">
                <a16:creationId xmlns:a16="http://schemas.microsoft.com/office/drawing/2014/main" id="{B1CE0AD1-920E-6650-E334-0B7978543A05}"/>
              </a:ext>
            </a:extLst>
          </p:cNvPr>
          <p:cNvPicPr>
            <a:picLocks noChangeAspect="1"/>
          </p:cNvPicPr>
          <p:nvPr/>
        </p:nvPicPr>
        <p:blipFill>
          <a:blip r:embed="rId3"/>
          <a:stretch>
            <a:fillRect/>
          </a:stretch>
        </p:blipFill>
        <p:spPr>
          <a:xfrm>
            <a:off x="2174240" y="1534489"/>
            <a:ext cx="9570720" cy="3335852"/>
          </a:xfrm>
          <a:prstGeom prst="rect">
            <a:avLst/>
          </a:prstGeom>
        </p:spPr>
      </p:pic>
      <p:sp>
        <p:nvSpPr>
          <p:cNvPr id="6" name="TextBox 5">
            <a:extLst>
              <a:ext uri="{FF2B5EF4-FFF2-40B4-BE49-F238E27FC236}">
                <a16:creationId xmlns:a16="http://schemas.microsoft.com/office/drawing/2014/main" id="{9778EAD0-38A7-2CC8-1159-3C7969FD0CF7}"/>
              </a:ext>
            </a:extLst>
          </p:cNvPr>
          <p:cNvSpPr txBox="1"/>
          <p:nvPr/>
        </p:nvSpPr>
        <p:spPr>
          <a:xfrm>
            <a:off x="15125" y="2640905"/>
            <a:ext cx="2591030" cy="646331"/>
          </a:xfrm>
          <a:prstGeom prst="rect">
            <a:avLst/>
          </a:prstGeom>
          <a:noFill/>
        </p:spPr>
        <p:txBody>
          <a:bodyPr wrap="none" rtlCol="0">
            <a:spAutoFit/>
          </a:bodyPr>
          <a:lstStyle/>
          <a:p>
            <a:r>
              <a:rPr lang="en-US" dirty="0"/>
              <a:t>SDI of 2 is cutoff between</a:t>
            </a:r>
          </a:p>
          <a:p>
            <a:r>
              <a:rPr lang="en-US" dirty="0"/>
              <a:t>low and high groups</a:t>
            </a:r>
          </a:p>
        </p:txBody>
      </p:sp>
      <p:pic>
        <p:nvPicPr>
          <p:cNvPr id="7" name="Picture 2">
            <a:extLst>
              <a:ext uri="{FF2B5EF4-FFF2-40B4-BE49-F238E27FC236}">
                <a16:creationId xmlns:a16="http://schemas.microsoft.com/office/drawing/2014/main" id="{92B5B079-21B3-AAEE-15C7-7B7E43DDFA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1040" y="4709394"/>
            <a:ext cx="3810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3167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reads are consistent across tissue types. Lymph node tissue is the most T cell rich</a:t>
            </a:r>
          </a:p>
        </p:txBody>
      </p:sp>
      <p:pic>
        <p:nvPicPr>
          <p:cNvPr id="4" name="Picture 3">
            <a:extLst>
              <a:ext uri="{FF2B5EF4-FFF2-40B4-BE49-F238E27FC236}">
                <a16:creationId xmlns:a16="http://schemas.microsoft.com/office/drawing/2014/main" id="{604A7397-C9B1-CEC8-929C-E3032154C099}"/>
              </a:ext>
            </a:extLst>
          </p:cNvPr>
          <p:cNvPicPr>
            <a:picLocks noChangeAspect="1"/>
          </p:cNvPicPr>
          <p:nvPr/>
        </p:nvPicPr>
        <p:blipFill>
          <a:blip r:embed="rId3"/>
          <a:stretch>
            <a:fillRect/>
          </a:stretch>
        </p:blipFill>
        <p:spPr>
          <a:xfrm>
            <a:off x="0" y="1768390"/>
            <a:ext cx="12192000" cy="4582452"/>
          </a:xfrm>
          <a:prstGeom prst="rect">
            <a:avLst/>
          </a:prstGeom>
        </p:spPr>
      </p:pic>
    </p:spTree>
    <p:extLst>
      <p:ext uri="{BB962C8B-B14F-4D97-AF65-F5344CB8AC3E}">
        <p14:creationId xmlns:p14="http://schemas.microsoft.com/office/powerpoint/2010/main" val="3092165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normAutofit/>
          </a:bodyPr>
          <a:lstStyle/>
          <a:p>
            <a:r>
              <a:rPr lang="en-US" dirty="0"/>
              <a:t>Fewer </a:t>
            </a:r>
            <a:r>
              <a:rPr lang="en-US" dirty="0" err="1"/>
              <a:t>RNAseq</a:t>
            </a:r>
            <a:r>
              <a:rPr lang="en-US" dirty="0"/>
              <a:t> TCR reads in T cell poor tissue vs. T cell rich tissue</a:t>
            </a:r>
          </a:p>
        </p:txBody>
      </p:sp>
      <p:pic>
        <p:nvPicPr>
          <p:cNvPr id="5" name="Picture 4">
            <a:extLst>
              <a:ext uri="{FF2B5EF4-FFF2-40B4-BE49-F238E27FC236}">
                <a16:creationId xmlns:a16="http://schemas.microsoft.com/office/drawing/2014/main" id="{42AD0398-4A6C-B26E-001E-EEBB1B452950}"/>
              </a:ext>
            </a:extLst>
          </p:cNvPr>
          <p:cNvPicPr>
            <a:picLocks noChangeAspect="1"/>
          </p:cNvPicPr>
          <p:nvPr/>
        </p:nvPicPr>
        <p:blipFill>
          <a:blip r:embed="rId3"/>
          <a:stretch>
            <a:fillRect/>
          </a:stretch>
        </p:blipFill>
        <p:spPr>
          <a:xfrm>
            <a:off x="3400341" y="1189640"/>
            <a:ext cx="5875739" cy="5668360"/>
          </a:xfrm>
          <a:prstGeom prst="rect">
            <a:avLst/>
          </a:prstGeom>
        </p:spPr>
      </p:pic>
    </p:spTree>
    <p:extLst>
      <p:ext uri="{BB962C8B-B14F-4D97-AF65-F5344CB8AC3E}">
        <p14:creationId xmlns:p14="http://schemas.microsoft.com/office/powerpoint/2010/main" val="286200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normAutofit/>
          </a:bodyPr>
          <a:lstStyle/>
          <a:p>
            <a:r>
              <a:rPr lang="en-US" dirty="0" err="1"/>
              <a:t>RNAseq</a:t>
            </a:r>
            <a:r>
              <a:rPr lang="en-US" dirty="0"/>
              <a:t> methods capture most TCR clonotypes unless sample is T cell poor and high SDI (red)</a:t>
            </a:r>
          </a:p>
        </p:txBody>
      </p:sp>
      <p:pic>
        <p:nvPicPr>
          <p:cNvPr id="4" name="Picture 3">
            <a:extLst>
              <a:ext uri="{FF2B5EF4-FFF2-40B4-BE49-F238E27FC236}">
                <a16:creationId xmlns:a16="http://schemas.microsoft.com/office/drawing/2014/main" id="{FF4D973A-784F-6337-B38A-EA278AD1C8DC}"/>
              </a:ext>
            </a:extLst>
          </p:cNvPr>
          <p:cNvPicPr>
            <a:picLocks noChangeAspect="1"/>
          </p:cNvPicPr>
          <p:nvPr/>
        </p:nvPicPr>
        <p:blipFill>
          <a:blip r:embed="rId3"/>
          <a:stretch>
            <a:fillRect/>
          </a:stretch>
        </p:blipFill>
        <p:spPr>
          <a:xfrm>
            <a:off x="5493301" y="1518847"/>
            <a:ext cx="5428699" cy="5339153"/>
          </a:xfrm>
          <a:prstGeom prst="rect">
            <a:avLst/>
          </a:prstGeom>
        </p:spPr>
      </p:pic>
      <p:sp>
        <p:nvSpPr>
          <p:cNvPr id="7" name="Content Placeholder 2">
            <a:extLst>
              <a:ext uri="{FF2B5EF4-FFF2-40B4-BE49-F238E27FC236}">
                <a16:creationId xmlns:a16="http://schemas.microsoft.com/office/drawing/2014/main" id="{2AE10952-A281-B003-D2F4-ECE70F259637}"/>
              </a:ext>
            </a:extLst>
          </p:cNvPr>
          <p:cNvSpPr>
            <a:spLocks noGrp="1"/>
          </p:cNvSpPr>
          <p:nvPr>
            <p:ph idx="1"/>
          </p:nvPr>
        </p:nvSpPr>
        <p:spPr>
          <a:xfrm>
            <a:off x="838200" y="1825625"/>
            <a:ext cx="4058920" cy="4667250"/>
          </a:xfrm>
        </p:spPr>
        <p:txBody>
          <a:bodyPr>
            <a:normAutofit lnSpcReduction="10000"/>
          </a:bodyPr>
          <a:lstStyle/>
          <a:p>
            <a:r>
              <a:rPr lang="en-US" dirty="0"/>
              <a:t>X-axis: </a:t>
            </a:r>
            <a:r>
              <a:rPr lang="en-US" dirty="0" err="1"/>
              <a:t>TCRseq</a:t>
            </a:r>
            <a:r>
              <a:rPr lang="en-US" dirty="0"/>
              <a:t> confirmed clonotypes with frequency Z</a:t>
            </a:r>
          </a:p>
          <a:p>
            <a:r>
              <a:rPr lang="en-US" dirty="0"/>
              <a:t>Y-axis: average fraction of TCR clonotypes assembled by </a:t>
            </a:r>
            <a:r>
              <a:rPr lang="en-US" dirty="0" err="1"/>
              <a:t>RNAseq</a:t>
            </a:r>
            <a:r>
              <a:rPr lang="en-US" dirty="0"/>
              <a:t> methods with clonotype frequency &gt; Z</a:t>
            </a:r>
          </a:p>
          <a:p>
            <a:r>
              <a:rPr lang="en-US" dirty="0"/>
              <a:t>Vertical lines: minimal clonotype frequency above which all clonotypes are captured</a:t>
            </a:r>
          </a:p>
        </p:txBody>
      </p:sp>
    </p:spTree>
    <p:extLst>
      <p:ext uri="{BB962C8B-B14F-4D97-AF65-F5344CB8AC3E}">
        <p14:creationId xmlns:p14="http://schemas.microsoft.com/office/powerpoint/2010/main" val="38065957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14364</TotalTime>
  <Words>1551</Words>
  <Application>Microsoft Macintosh PowerPoint</Application>
  <PresentationFormat>Widescreen</PresentationFormat>
  <Paragraphs>140</Paragraphs>
  <Slides>28</Slides>
  <Notes>28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Arial</vt:lpstr>
      <vt:lpstr>Calibri</vt:lpstr>
      <vt:lpstr>Calibri Light</vt:lpstr>
      <vt:lpstr>Harding</vt:lpstr>
      <vt:lpstr>Menlo</vt:lpstr>
      <vt:lpstr>Merriweather</vt:lpstr>
      <vt:lpstr>NimbusMonL</vt:lpstr>
      <vt:lpstr>NimbusRomNo9L</vt:lpstr>
      <vt:lpstr>Slack-Lato</vt:lpstr>
      <vt:lpstr>Office Theme</vt:lpstr>
      <vt:lpstr>Journal club</vt:lpstr>
      <vt:lpstr>Background</vt:lpstr>
      <vt:lpstr>Goal</vt:lpstr>
      <vt:lpstr>RNAseq methods</vt:lpstr>
      <vt:lpstr>Samples</vt:lpstr>
      <vt:lpstr>Distribution of SDIs, clonality scores, T cell fractions across samples</vt:lpstr>
      <vt:lpstr>RNAseq reads are consistent across tissue types. Lymph node tissue is the most T cell rich</vt:lpstr>
      <vt:lpstr>Fewer RNAseq TCR reads in T cell poor tissue vs. T cell rich tissue</vt:lpstr>
      <vt:lpstr>RNAseq methods capture most TCR clonotypes unless sample is T cell poor and high SDI (red)</vt:lpstr>
      <vt:lpstr>RNAseq methods able to estimate clonality in T cell rich tissues</vt:lpstr>
      <vt:lpstr>RNAseq estimates clonotype frequencies very well in T cell rich low SDI samples</vt:lpstr>
      <vt:lpstr>RNAseq estimates clonotype frequencies rather well in T cell poor low SDI samples</vt:lpstr>
      <vt:lpstr>RNAseq estimates clonotype frequencies rather well in T cell high high SDI samples</vt:lpstr>
      <vt:lpstr>RNAseq estimates clonotype frequencies somewhat well in T cell poor high SDI samples</vt:lpstr>
      <vt:lpstr>RNAseq methods differ in ability to detect clonotypes</vt:lpstr>
      <vt:lpstr>An increased number of TCR-derived reads results in more precise diversity estimate as rarer clonotypes are detected</vt:lpstr>
      <vt:lpstr>CATT is most sensitive to short read lengths</vt:lpstr>
      <vt:lpstr>RNAseq methods, most notably CATT, detect fewer TRA clonotypes</vt:lpstr>
      <vt:lpstr>Conclusions</vt:lpstr>
      <vt:lpstr>RNAseq methods differ in run time and memory requirements</vt:lpstr>
      <vt:lpstr>Applications for us</vt:lpstr>
      <vt:lpstr>RNAseq methods</vt:lpstr>
      <vt:lpstr>MiXCR main processing steps</vt:lpstr>
      <vt:lpstr>IMREP methods</vt:lpstr>
      <vt:lpstr>TRUST4 methods</vt:lpstr>
      <vt:lpstr>CATT (CharActerizing TCR repertoires) methods</vt:lpstr>
      <vt:lpstr>TCRseq methods</vt:lpstr>
      <vt:lpstr>Publication comments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2390</cp:revision>
  <dcterms:created xsi:type="dcterms:W3CDTF">2023-09-15T17:40:02Z</dcterms:created>
  <dcterms:modified xsi:type="dcterms:W3CDTF">2024-01-05T22:11:40Z</dcterms:modified>
</cp:coreProperties>
</file>

<file path=docProps/thumbnail.jpeg>
</file>